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3" r:id="rId2"/>
    <p:sldId id="262" r:id="rId3"/>
    <p:sldId id="276" r:id="rId4"/>
    <p:sldId id="277" r:id="rId5"/>
    <p:sldId id="278" r:id="rId6"/>
    <p:sldId id="279" r:id="rId7"/>
    <p:sldId id="280" r:id="rId8"/>
    <p:sldId id="281" r:id="rId9"/>
    <p:sldId id="282" r:id="rId10"/>
    <p:sldId id="283" r:id="rId11"/>
    <p:sldId id="284" r:id="rId12"/>
  </p:sldIdLst>
  <p:sldSz cx="9144000" cy="5143500" type="screen16x9"/>
  <p:notesSz cx="6805613" cy="9939338"/>
  <p:defaultTextStyle>
    <a:defPPr>
      <a:defRPr lang="ru-RU"/>
    </a:defPPr>
    <a:lvl1pPr marL="0" algn="l" defTabSz="816358" rtl="0" eaLnBrk="1" latinLnBrk="0" hangingPunct="1">
      <a:defRPr sz="1600" kern="1200">
        <a:solidFill>
          <a:schemeClr val="tx1"/>
        </a:solidFill>
        <a:latin typeface="+mn-lt"/>
        <a:ea typeface="+mn-ea"/>
        <a:cs typeface="+mn-cs"/>
      </a:defRPr>
    </a:lvl1pPr>
    <a:lvl2pPr marL="408179" algn="l" defTabSz="816358" rtl="0" eaLnBrk="1" latinLnBrk="0" hangingPunct="1">
      <a:defRPr sz="1600" kern="1200">
        <a:solidFill>
          <a:schemeClr val="tx1"/>
        </a:solidFill>
        <a:latin typeface="+mn-lt"/>
        <a:ea typeface="+mn-ea"/>
        <a:cs typeface="+mn-cs"/>
      </a:defRPr>
    </a:lvl2pPr>
    <a:lvl3pPr marL="816358" algn="l" defTabSz="816358" rtl="0" eaLnBrk="1" latinLnBrk="0" hangingPunct="1">
      <a:defRPr sz="1600" kern="1200">
        <a:solidFill>
          <a:schemeClr val="tx1"/>
        </a:solidFill>
        <a:latin typeface="+mn-lt"/>
        <a:ea typeface="+mn-ea"/>
        <a:cs typeface="+mn-cs"/>
      </a:defRPr>
    </a:lvl3pPr>
    <a:lvl4pPr marL="1224537" algn="l" defTabSz="816358" rtl="0" eaLnBrk="1" latinLnBrk="0" hangingPunct="1">
      <a:defRPr sz="1600" kern="1200">
        <a:solidFill>
          <a:schemeClr val="tx1"/>
        </a:solidFill>
        <a:latin typeface="+mn-lt"/>
        <a:ea typeface="+mn-ea"/>
        <a:cs typeface="+mn-cs"/>
      </a:defRPr>
    </a:lvl4pPr>
    <a:lvl5pPr marL="1632716" algn="l" defTabSz="816358" rtl="0" eaLnBrk="1" latinLnBrk="0" hangingPunct="1">
      <a:defRPr sz="1600" kern="1200">
        <a:solidFill>
          <a:schemeClr val="tx1"/>
        </a:solidFill>
        <a:latin typeface="+mn-lt"/>
        <a:ea typeface="+mn-ea"/>
        <a:cs typeface="+mn-cs"/>
      </a:defRPr>
    </a:lvl5pPr>
    <a:lvl6pPr marL="2040895" algn="l" defTabSz="816358" rtl="0" eaLnBrk="1" latinLnBrk="0" hangingPunct="1">
      <a:defRPr sz="1600" kern="1200">
        <a:solidFill>
          <a:schemeClr val="tx1"/>
        </a:solidFill>
        <a:latin typeface="+mn-lt"/>
        <a:ea typeface="+mn-ea"/>
        <a:cs typeface="+mn-cs"/>
      </a:defRPr>
    </a:lvl6pPr>
    <a:lvl7pPr marL="2449074" algn="l" defTabSz="816358" rtl="0" eaLnBrk="1" latinLnBrk="0" hangingPunct="1">
      <a:defRPr sz="1600" kern="1200">
        <a:solidFill>
          <a:schemeClr val="tx1"/>
        </a:solidFill>
        <a:latin typeface="+mn-lt"/>
        <a:ea typeface="+mn-ea"/>
        <a:cs typeface="+mn-cs"/>
      </a:defRPr>
    </a:lvl7pPr>
    <a:lvl8pPr marL="2857253" algn="l" defTabSz="816358" rtl="0" eaLnBrk="1" latinLnBrk="0" hangingPunct="1">
      <a:defRPr sz="1600" kern="1200">
        <a:solidFill>
          <a:schemeClr val="tx1"/>
        </a:solidFill>
        <a:latin typeface="+mn-lt"/>
        <a:ea typeface="+mn-ea"/>
        <a:cs typeface="+mn-cs"/>
      </a:defRPr>
    </a:lvl8pPr>
    <a:lvl9pPr marL="3265432" algn="l" defTabSz="816358"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091099"/>
    <a:srgbClr val="33CC33"/>
    <a:srgbClr val="33CCFF"/>
    <a:srgbClr val="79DD79"/>
    <a:srgbClr val="003CB4"/>
    <a:srgbClr val="399B28"/>
    <a:srgbClr val="E8D918"/>
    <a:srgbClr val="E7DD1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howGuides="1">
      <p:cViewPr varScale="1">
        <p:scale>
          <a:sx n="151" d="100"/>
          <a:sy n="151" d="100"/>
        </p:scale>
        <p:origin x="-390" y="-90"/>
      </p:cViewPr>
      <p:guideLst>
        <p:guide orient="horz" pos="3175"/>
        <p:guide orient="horz" pos="2859"/>
        <p:guide orient="horz" pos="551"/>
        <p:guide orient="horz" pos="2495"/>
        <p:guide pos="2880"/>
        <p:guide pos="191"/>
      </p:guideLst>
    </p:cSldViewPr>
  </p:slideViewPr>
  <p:notesTextViewPr>
    <p:cViewPr>
      <p:scale>
        <a:sx n="1" d="1"/>
        <a:sy n="1" d="1"/>
      </p:scale>
      <p:origin x="0" y="0"/>
    </p:cViewPr>
  </p:notesTextViewPr>
  <p:sorterViewPr>
    <p:cViewPr>
      <p:scale>
        <a:sx n="100" d="100"/>
        <a:sy n="100"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aseline="0"/>
            </a:pPr>
            <a:r>
              <a:rPr lang="ru-RU" sz="1400" baseline="0" dirty="0" smtClean="0"/>
              <a:t>Результаты по </a:t>
            </a:r>
            <a:r>
              <a:rPr lang="ru-RU" sz="1400" baseline="0" dirty="0" smtClean="0"/>
              <a:t>формированию</a:t>
            </a:r>
          </a:p>
          <a:p>
            <a:pPr>
              <a:defRPr sz="1400" baseline="0"/>
            </a:pPr>
            <a:r>
              <a:rPr lang="ru-RU" sz="1400" baseline="0" dirty="0" smtClean="0"/>
              <a:t>протоколов на </a:t>
            </a:r>
            <a:r>
              <a:rPr lang="ru-RU" sz="1400" baseline="0" dirty="0" smtClean="0"/>
              <a:t>УИК</a:t>
            </a:r>
            <a:endParaRPr lang="ru-RU" sz="1400" baseline="0" dirty="0"/>
          </a:p>
        </c:rich>
      </c:tx>
      <c:layout/>
      <c:overlay val="0"/>
    </c:title>
    <c:autoTitleDeleted val="0"/>
    <c:plotArea>
      <c:layout/>
      <c:pieChart>
        <c:varyColors val="1"/>
        <c:ser>
          <c:idx val="0"/>
          <c:order val="0"/>
          <c:tx>
            <c:strRef>
              <c:f>Лист1!$B$1</c:f>
              <c:strCache>
                <c:ptCount val="1"/>
                <c:pt idx="0">
                  <c:v>Результаты по формированию протоколов на УИК</c:v>
                </c:pt>
              </c:strCache>
            </c:strRef>
          </c:tx>
          <c:dLbls>
            <c:dLbl>
              <c:idx val="0"/>
              <c:layout>
                <c:manualLayout>
                  <c:x val="0.3011307051969202"/>
                  <c:y val="-2.1164315076102547E-2"/>
                </c:manualLayout>
              </c:layout>
              <c:tx>
                <c:rich>
                  <a:bodyPr/>
                  <a:lstStyle/>
                  <a:p>
                    <a:r>
                      <a:rPr lang="en-US" dirty="0" smtClean="0"/>
                      <a:t>99,4</a:t>
                    </a:r>
                    <a:r>
                      <a:rPr lang="ru-RU" dirty="0" smtClean="0"/>
                      <a:t>%</a:t>
                    </a:r>
                    <a:endParaRPr lang="en-US" dirty="0"/>
                  </a:p>
                </c:rich>
              </c:tx>
              <c:showLegendKey val="0"/>
              <c:showVal val="1"/>
              <c:showCatName val="0"/>
              <c:showSerName val="0"/>
              <c:showPercent val="0"/>
              <c:showBubbleSize val="0"/>
            </c:dLbl>
            <c:dLbl>
              <c:idx val="1"/>
              <c:layout>
                <c:manualLayout>
                  <c:x val="-0.18764923555502405"/>
                  <c:y val="-3.9464935073549069E-3"/>
                </c:manualLayout>
              </c:layout>
              <c:tx>
                <c:rich>
                  <a:bodyPr/>
                  <a:lstStyle/>
                  <a:p>
                    <a:r>
                      <a:rPr lang="en-US" dirty="0" smtClean="0"/>
                      <a:t>0,6</a:t>
                    </a:r>
                    <a:r>
                      <a:rPr lang="ru-RU" dirty="0" smtClean="0"/>
                      <a:t>%</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Лист1!$A$2:$A$3</c:f>
              <c:strCache>
                <c:ptCount val="2"/>
                <c:pt idx="0">
                  <c:v>Протоколы успешно сформированы</c:v>
                </c:pt>
                <c:pt idx="1">
                  <c:v>Протоколы не сформированы</c:v>
                </c:pt>
              </c:strCache>
            </c:strRef>
          </c:cat>
          <c:val>
            <c:numRef>
              <c:f>Лист1!$B$2:$B$3</c:f>
              <c:numCache>
                <c:formatCode>General</c:formatCode>
                <c:ptCount val="2"/>
                <c:pt idx="0">
                  <c:v>99.4</c:v>
                </c:pt>
                <c:pt idx="1">
                  <c:v>0.60000000000000031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8223188876449625"/>
          <c:y val="0.32511346168833666"/>
          <c:w val="0.28669307013935391"/>
          <c:h val="0.49917398066881463"/>
        </c:manualLayout>
      </c:layout>
      <c:overlay val="0"/>
      <c:txPr>
        <a:bodyPr/>
        <a:lstStyle/>
        <a:p>
          <a:pPr>
            <a:defRPr sz="1200" baseline="0"/>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562517127726549"/>
          <c:y val="0"/>
        </c:manualLayout>
      </c:layout>
      <c:overlay val="0"/>
      <c:txPr>
        <a:bodyPr/>
        <a:lstStyle/>
        <a:p>
          <a:pPr>
            <a:defRPr sz="1400" baseline="0"/>
          </a:pPr>
          <a:endParaRPr lang="ru-RU"/>
        </a:p>
      </c:txPr>
    </c:title>
    <c:autoTitleDeleted val="0"/>
    <c:plotArea>
      <c:layout/>
      <c:pieChart>
        <c:varyColors val="1"/>
        <c:ser>
          <c:idx val="0"/>
          <c:order val="0"/>
          <c:tx>
            <c:strRef>
              <c:f>Лист1!$B$1</c:f>
              <c:strCache>
                <c:ptCount val="1"/>
                <c:pt idx="0">
                  <c:v>Результаты по загрузке данных протоколов в ГАС "Выборы"</c:v>
                </c:pt>
              </c:strCache>
            </c:strRef>
          </c:tx>
          <c:dLbls>
            <c:dLbl>
              <c:idx val="0"/>
              <c:layout>
                <c:manualLayout>
                  <c:x val="0.20066474095470868"/>
                  <c:y val="-7.8390135583780732E-2"/>
                </c:manualLayout>
              </c:layout>
              <c:tx>
                <c:rich>
                  <a:bodyPr/>
                  <a:lstStyle/>
                  <a:p>
                    <a:r>
                      <a:rPr lang="en-US" dirty="0" smtClean="0"/>
                      <a:t>98,25</a:t>
                    </a:r>
                    <a:r>
                      <a:rPr lang="ru-RU" dirty="0" smtClean="0"/>
                      <a:t>%</a:t>
                    </a:r>
                    <a:endParaRPr lang="en-US" dirty="0"/>
                  </a:p>
                </c:rich>
              </c:tx>
              <c:showLegendKey val="0"/>
              <c:showVal val="1"/>
              <c:showCatName val="0"/>
              <c:showSerName val="0"/>
              <c:showPercent val="0"/>
              <c:showBubbleSize val="0"/>
            </c:dLbl>
            <c:dLbl>
              <c:idx val="1"/>
              <c:layout>
                <c:manualLayout>
                  <c:x val="-0.15749435247935431"/>
                  <c:y val="-1.8219866117695049E-2"/>
                </c:manualLayout>
              </c:layout>
              <c:tx>
                <c:rich>
                  <a:bodyPr/>
                  <a:lstStyle/>
                  <a:p>
                    <a:r>
                      <a:rPr lang="en-US" dirty="0" smtClean="0"/>
                      <a:t>1,75</a:t>
                    </a:r>
                    <a:r>
                      <a:rPr lang="ru-RU" dirty="0" smtClean="0"/>
                      <a:t>%</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Лист1!$A$2:$A$3</c:f>
              <c:strCache>
                <c:ptCount val="2"/>
                <c:pt idx="0">
                  <c:v>Протоколы загружены</c:v>
                </c:pt>
                <c:pt idx="1">
                  <c:v>Протоколы не загружены</c:v>
                </c:pt>
              </c:strCache>
            </c:strRef>
          </c:cat>
          <c:val>
            <c:numRef>
              <c:f>Лист1!$B$2:$B$3</c:f>
              <c:numCache>
                <c:formatCode>General</c:formatCode>
                <c:ptCount val="2"/>
                <c:pt idx="0">
                  <c:v>98.25</c:v>
                </c:pt>
                <c:pt idx="1">
                  <c:v>1.75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892867459171198"/>
          <c:y val="0.28299542173589337"/>
          <c:w val="0.30598971909104172"/>
          <c:h val="0.47809812176756505"/>
        </c:manualLayout>
      </c:layout>
      <c:overlay val="0"/>
      <c:txPr>
        <a:bodyPr/>
        <a:lstStyle/>
        <a:p>
          <a:pPr>
            <a:defRPr sz="1200" baseline="0"/>
          </a:pPr>
          <a:endParaRPr lang="ru-RU"/>
        </a:p>
      </c:txPr>
    </c:legend>
    <c:plotVisOnly val="1"/>
    <c:dispBlanksAs val="zero"/>
    <c:showDLblsOverMax val="0"/>
  </c:chart>
  <c:txPr>
    <a:bodyPr/>
    <a:lstStyle/>
    <a:p>
      <a:pPr>
        <a:defRPr sz="18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0"/>
            <a:ext cx="2949099" cy="496967"/>
          </a:xfrm>
          <a:prstGeom prst="rect">
            <a:avLst/>
          </a:prstGeom>
        </p:spPr>
        <p:txBody>
          <a:bodyPr vert="horz" lIns="91406" tIns="45702" rIns="91406" bIns="45702" rtlCol="0"/>
          <a:lstStyle>
            <a:lvl1pPr algn="l">
              <a:defRPr sz="1200"/>
            </a:lvl1pPr>
          </a:lstStyle>
          <a:p>
            <a:endParaRPr lang="ru-RU"/>
          </a:p>
        </p:txBody>
      </p:sp>
      <p:sp>
        <p:nvSpPr>
          <p:cNvPr id="3" name="Дата 2"/>
          <p:cNvSpPr>
            <a:spLocks noGrp="1"/>
          </p:cNvSpPr>
          <p:nvPr>
            <p:ph type="dt" idx="1"/>
          </p:nvPr>
        </p:nvSpPr>
        <p:spPr>
          <a:xfrm>
            <a:off x="3854940" y="0"/>
            <a:ext cx="2949099" cy="496967"/>
          </a:xfrm>
          <a:prstGeom prst="rect">
            <a:avLst/>
          </a:prstGeom>
        </p:spPr>
        <p:txBody>
          <a:bodyPr vert="horz" lIns="91406" tIns="45702" rIns="91406" bIns="45702" rtlCol="0"/>
          <a:lstStyle>
            <a:lvl1pPr algn="r">
              <a:defRPr sz="1200"/>
            </a:lvl1pPr>
          </a:lstStyle>
          <a:p>
            <a:fld id="{6368B1D8-514E-4C9A-908B-102A7CE76791}" type="datetimeFigureOut">
              <a:rPr lang="ru-RU" smtClean="0"/>
              <a:pPr/>
              <a:t>02.11.2017</a:t>
            </a:fld>
            <a:endParaRPr lang="ru-RU"/>
          </a:p>
        </p:txBody>
      </p:sp>
      <p:sp>
        <p:nvSpPr>
          <p:cNvPr id="4" name="Образ слайда 3"/>
          <p:cNvSpPr>
            <a:spLocks noGrp="1" noRot="1" noChangeAspect="1"/>
          </p:cNvSpPr>
          <p:nvPr>
            <p:ph type="sldImg" idx="2"/>
          </p:nvPr>
        </p:nvSpPr>
        <p:spPr>
          <a:xfrm>
            <a:off x="90488" y="746125"/>
            <a:ext cx="6624637" cy="3727450"/>
          </a:xfrm>
          <a:prstGeom prst="rect">
            <a:avLst/>
          </a:prstGeom>
          <a:noFill/>
          <a:ln w="12700">
            <a:solidFill>
              <a:prstClr val="black"/>
            </a:solidFill>
          </a:ln>
        </p:spPr>
        <p:txBody>
          <a:bodyPr vert="horz" lIns="91406" tIns="45702" rIns="91406" bIns="45702" rtlCol="0" anchor="ctr"/>
          <a:lstStyle/>
          <a:p>
            <a:endParaRPr lang="ru-RU"/>
          </a:p>
        </p:txBody>
      </p:sp>
      <p:sp>
        <p:nvSpPr>
          <p:cNvPr id="5" name="Заметки 4"/>
          <p:cNvSpPr>
            <a:spLocks noGrp="1"/>
          </p:cNvSpPr>
          <p:nvPr>
            <p:ph type="body" sz="quarter" idx="3"/>
          </p:nvPr>
        </p:nvSpPr>
        <p:spPr>
          <a:xfrm>
            <a:off x="680562" y="4721187"/>
            <a:ext cx="5444490" cy="4472702"/>
          </a:xfrm>
          <a:prstGeom prst="rect">
            <a:avLst/>
          </a:prstGeom>
        </p:spPr>
        <p:txBody>
          <a:bodyPr vert="horz" lIns="91406" tIns="45702" rIns="91406" bIns="45702"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2" y="9440646"/>
            <a:ext cx="2949099" cy="496967"/>
          </a:xfrm>
          <a:prstGeom prst="rect">
            <a:avLst/>
          </a:prstGeom>
        </p:spPr>
        <p:txBody>
          <a:bodyPr vert="horz" lIns="91406" tIns="45702" rIns="91406" bIns="45702" rtlCol="0" anchor="b"/>
          <a:lstStyle>
            <a:lvl1pPr algn="l">
              <a:defRPr sz="1200"/>
            </a:lvl1pPr>
          </a:lstStyle>
          <a:p>
            <a:endParaRPr lang="ru-RU"/>
          </a:p>
        </p:txBody>
      </p:sp>
      <p:sp>
        <p:nvSpPr>
          <p:cNvPr id="7" name="Номер слайда 6"/>
          <p:cNvSpPr>
            <a:spLocks noGrp="1"/>
          </p:cNvSpPr>
          <p:nvPr>
            <p:ph type="sldNum" sz="quarter" idx="5"/>
          </p:nvPr>
        </p:nvSpPr>
        <p:spPr>
          <a:xfrm>
            <a:off x="3854940" y="9440646"/>
            <a:ext cx="2949099" cy="496967"/>
          </a:xfrm>
          <a:prstGeom prst="rect">
            <a:avLst/>
          </a:prstGeom>
        </p:spPr>
        <p:txBody>
          <a:bodyPr vert="horz" lIns="91406" tIns="45702" rIns="91406" bIns="45702" rtlCol="0" anchor="b"/>
          <a:lstStyle>
            <a:lvl1pPr algn="r">
              <a:defRPr sz="1200"/>
            </a:lvl1pPr>
          </a:lstStyle>
          <a:p>
            <a:fld id="{4E0092B3-EFB6-4FB6-80AC-2FD7E48937E5}" type="slidenum">
              <a:rPr lang="ru-RU" smtClean="0"/>
              <a:pPr/>
              <a:t>‹#›</a:t>
            </a:fld>
            <a:endParaRPr lang="ru-RU"/>
          </a:p>
        </p:txBody>
      </p:sp>
    </p:spTree>
    <p:extLst>
      <p:ext uri="{BB962C8B-B14F-4D97-AF65-F5344CB8AC3E}">
        <p14:creationId xmlns:p14="http://schemas.microsoft.com/office/powerpoint/2010/main" val="3702964777"/>
      </p:ext>
    </p:extLst>
  </p:cSld>
  <p:clrMap bg1="lt1" tx1="dk1" bg2="lt2" tx2="dk2" accent1="accent1" accent2="accent2" accent3="accent3" accent4="accent4" accent5="accent5" accent6="accent6" hlink="hlink" folHlink="folHlink"/>
  <p:notesStyle>
    <a:lvl1pPr marL="0" algn="l" defTabSz="583113" rtl="0" eaLnBrk="1" latinLnBrk="0" hangingPunct="1">
      <a:defRPr sz="800" kern="1200">
        <a:solidFill>
          <a:schemeClr val="tx1"/>
        </a:solidFill>
        <a:latin typeface="+mn-lt"/>
        <a:ea typeface="+mn-ea"/>
        <a:cs typeface="+mn-cs"/>
      </a:defRPr>
    </a:lvl1pPr>
    <a:lvl2pPr marL="291556" algn="l" defTabSz="583113" rtl="0" eaLnBrk="1" latinLnBrk="0" hangingPunct="1">
      <a:defRPr sz="800" kern="1200">
        <a:solidFill>
          <a:schemeClr val="tx1"/>
        </a:solidFill>
        <a:latin typeface="+mn-lt"/>
        <a:ea typeface="+mn-ea"/>
        <a:cs typeface="+mn-cs"/>
      </a:defRPr>
    </a:lvl2pPr>
    <a:lvl3pPr marL="583113" algn="l" defTabSz="583113" rtl="0" eaLnBrk="1" latinLnBrk="0" hangingPunct="1">
      <a:defRPr sz="800" kern="1200">
        <a:solidFill>
          <a:schemeClr val="tx1"/>
        </a:solidFill>
        <a:latin typeface="+mn-lt"/>
        <a:ea typeface="+mn-ea"/>
        <a:cs typeface="+mn-cs"/>
      </a:defRPr>
    </a:lvl3pPr>
    <a:lvl4pPr marL="874669" algn="l" defTabSz="583113" rtl="0" eaLnBrk="1" latinLnBrk="0" hangingPunct="1">
      <a:defRPr sz="800" kern="1200">
        <a:solidFill>
          <a:schemeClr val="tx1"/>
        </a:solidFill>
        <a:latin typeface="+mn-lt"/>
        <a:ea typeface="+mn-ea"/>
        <a:cs typeface="+mn-cs"/>
      </a:defRPr>
    </a:lvl4pPr>
    <a:lvl5pPr marL="1166226" algn="l" defTabSz="583113" rtl="0" eaLnBrk="1" latinLnBrk="0" hangingPunct="1">
      <a:defRPr sz="800" kern="1200">
        <a:solidFill>
          <a:schemeClr val="tx1"/>
        </a:solidFill>
        <a:latin typeface="+mn-lt"/>
        <a:ea typeface="+mn-ea"/>
        <a:cs typeface="+mn-cs"/>
      </a:defRPr>
    </a:lvl5pPr>
    <a:lvl6pPr marL="1457782" algn="l" defTabSz="583113" rtl="0" eaLnBrk="1" latinLnBrk="0" hangingPunct="1">
      <a:defRPr sz="800" kern="1200">
        <a:solidFill>
          <a:schemeClr val="tx1"/>
        </a:solidFill>
        <a:latin typeface="+mn-lt"/>
        <a:ea typeface="+mn-ea"/>
        <a:cs typeface="+mn-cs"/>
      </a:defRPr>
    </a:lvl6pPr>
    <a:lvl7pPr marL="1749339" algn="l" defTabSz="583113" rtl="0" eaLnBrk="1" latinLnBrk="0" hangingPunct="1">
      <a:defRPr sz="800" kern="1200">
        <a:solidFill>
          <a:schemeClr val="tx1"/>
        </a:solidFill>
        <a:latin typeface="+mn-lt"/>
        <a:ea typeface="+mn-ea"/>
        <a:cs typeface="+mn-cs"/>
      </a:defRPr>
    </a:lvl7pPr>
    <a:lvl8pPr marL="2040895" algn="l" defTabSz="583113" rtl="0" eaLnBrk="1" latinLnBrk="0" hangingPunct="1">
      <a:defRPr sz="800" kern="1200">
        <a:solidFill>
          <a:schemeClr val="tx1"/>
        </a:solidFill>
        <a:latin typeface="+mn-lt"/>
        <a:ea typeface="+mn-ea"/>
        <a:cs typeface="+mn-cs"/>
      </a:defRPr>
    </a:lvl8pPr>
    <a:lvl9pPr marL="2332452" algn="l" defTabSz="583113"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6125"/>
            <a:ext cx="6624637" cy="3727450"/>
          </a:xfrm>
        </p:spPr>
      </p:sp>
      <p:sp>
        <p:nvSpPr>
          <p:cNvPr id="3" name="Заметки 2"/>
          <p:cNvSpPr>
            <a:spLocks noGrp="1"/>
          </p:cNvSpPr>
          <p:nvPr>
            <p:ph type="body" idx="1"/>
          </p:nvPr>
        </p:nvSpPr>
        <p:spPr/>
        <p:txBody>
          <a:bodyPr/>
          <a:lstStyle/>
          <a:p>
            <a:r>
              <a:rPr lang="ru-RU" dirty="0" smtClean="0"/>
              <a:t>да</a:t>
            </a:r>
            <a:endParaRPr lang="ru-RU" dirty="0"/>
          </a:p>
        </p:txBody>
      </p:sp>
      <p:sp>
        <p:nvSpPr>
          <p:cNvPr id="4" name="Номер слайда 3"/>
          <p:cNvSpPr>
            <a:spLocks noGrp="1"/>
          </p:cNvSpPr>
          <p:nvPr>
            <p:ph type="sldNum" sz="quarter" idx="10"/>
          </p:nvPr>
        </p:nvSpPr>
        <p:spPr/>
        <p:txBody>
          <a:bodyPr/>
          <a:lstStyle/>
          <a:p>
            <a:fld id="{4E0092B3-EFB6-4FB6-80AC-2FD7E48937E5}" type="slidenum">
              <a:rPr lang="ru-RU" smtClean="0"/>
              <a:pPr/>
              <a:t>2</a:t>
            </a:fld>
            <a:endParaRPr lang="ru-RU"/>
          </a:p>
        </p:txBody>
      </p:sp>
    </p:spTree>
    <p:extLst>
      <p:ext uri="{BB962C8B-B14F-4D97-AF65-F5344CB8AC3E}">
        <p14:creationId xmlns:p14="http://schemas.microsoft.com/office/powerpoint/2010/main" val="515123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08179" indent="0" algn="ctr">
              <a:buNone/>
              <a:defRPr>
                <a:solidFill>
                  <a:schemeClr val="tx1">
                    <a:tint val="75000"/>
                  </a:schemeClr>
                </a:solidFill>
              </a:defRPr>
            </a:lvl2pPr>
            <a:lvl3pPr marL="816358" indent="0" algn="ctr">
              <a:buNone/>
              <a:defRPr>
                <a:solidFill>
                  <a:schemeClr val="tx1">
                    <a:tint val="75000"/>
                  </a:schemeClr>
                </a:solidFill>
              </a:defRPr>
            </a:lvl3pPr>
            <a:lvl4pPr marL="1224537" indent="0" algn="ctr">
              <a:buNone/>
              <a:defRPr>
                <a:solidFill>
                  <a:schemeClr val="tx1">
                    <a:tint val="75000"/>
                  </a:schemeClr>
                </a:solidFill>
              </a:defRPr>
            </a:lvl4pPr>
            <a:lvl5pPr marL="1632716" indent="0" algn="ctr">
              <a:buNone/>
              <a:defRPr>
                <a:solidFill>
                  <a:schemeClr val="tx1">
                    <a:tint val="75000"/>
                  </a:schemeClr>
                </a:solidFill>
              </a:defRPr>
            </a:lvl5pPr>
            <a:lvl6pPr marL="2040895" indent="0" algn="ctr">
              <a:buNone/>
              <a:defRPr>
                <a:solidFill>
                  <a:schemeClr val="tx1">
                    <a:tint val="75000"/>
                  </a:schemeClr>
                </a:solidFill>
              </a:defRPr>
            </a:lvl6pPr>
            <a:lvl7pPr marL="2449074" indent="0" algn="ctr">
              <a:buNone/>
              <a:defRPr>
                <a:solidFill>
                  <a:schemeClr val="tx1">
                    <a:tint val="75000"/>
                  </a:schemeClr>
                </a:solidFill>
              </a:defRPr>
            </a:lvl7pPr>
            <a:lvl8pPr marL="2857253" indent="0" algn="ctr">
              <a:buNone/>
              <a:defRPr>
                <a:solidFill>
                  <a:schemeClr val="tx1">
                    <a:tint val="75000"/>
                  </a:schemeClr>
                </a:solidFill>
              </a:defRPr>
            </a:lvl8pPr>
            <a:lvl9pPr marL="3265432"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D421D67-0B36-4C7A-A716-7CB09167F67C}" type="datetimeFigureOut">
              <a:rPr lang="ru-RU" smtClean="0"/>
              <a:pPr/>
              <a:t>02.11.2017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5EC763-0682-4832-BBA1-9BD0E15891E0}" type="slidenum">
              <a:rPr lang="ru-RU" smtClean="0"/>
              <a:pPr/>
              <a:t>‹#›</a:t>
            </a:fld>
            <a:endParaRPr lang="ru-RU"/>
          </a:p>
        </p:txBody>
      </p:sp>
    </p:spTree>
    <p:extLst>
      <p:ext uri="{BB962C8B-B14F-4D97-AF65-F5344CB8AC3E}">
        <p14:creationId xmlns:p14="http://schemas.microsoft.com/office/powerpoint/2010/main" val="2344543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421D67-0B36-4C7A-A716-7CB09167F67C}" type="datetimeFigureOut">
              <a:rPr lang="ru-RU" smtClean="0"/>
              <a:pPr/>
              <a:t>02.11.2017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5EC763-0682-4832-BBA1-9BD0E15891E0}" type="slidenum">
              <a:rPr lang="ru-RU" smtClean="0"/>
              <a:pPr/>
              <a:t>‹#›</a:t>
            </a:fld>
            <a:endParaRPr lang="ru-RU"/>
          </a:p>
        </p:txBody>
      </p:sp>
    </p:spTree>
    <p:extLst>
      <p:ext uri="{BB962C8B-B14F-4D97-AF65-F5344CB8AC3E}">
        <p14:creationId xmlns:p14="http://schemas.microsoft.com/office/powerpoint/2010/main" val="30174947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282114" y="288131"/>
            <a:ext cx="2879725" cy="6144816"/>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39763" y="288131"/>
            <a:ext cx="8489950" cy="614481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421D67-0B36-4C7A-A716-7CB09167F67C}" type="datetimeFigureOut">
              <a:rPr lang="ru-RU" smtClean="0"/>
              <a:pPr/>
              <a:t>02.11.2017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5EC763-0682-4832-BBA1-9BD0E15891E0}" type="slidenum">
              <a:rPr lang="ru-RU" smtClean="0"/>
              <a:pPr/>
              <a:t>‹#›</a:t>
            </a:fld>
            <a:endParaRPr lang="ru-RU"/>
          </a:p>
        </p:txBody>
      </p:sp>
    </p:spTree>
    <p:extLst>
      <p:ext uri="{BB962C8B-B14F-4D97-AF65-F5344CB8AC3E}">
        <p14:creationId xmlns:p14="http://schemas.microsoft.com/office/powerpoint/2010/main" val="22666667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421D67-0B36-4C7A-A716-7CB09167F67C}" type="datetimeFigureOut">
              <a:rPr lang="ru-RU" smtClean="0"/>
              <a:pPr/>
              <a:t>02.11.2017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5EC763-0682-4832-BBA1-9BD0E15891E0}" type="slidenum">
              <a:rPr lang="ru-RU" smtClean="0"/>
              <a:pPr/>
              <a:t>‹#›</a:t>
            </a:fld>
            <a:endParaRPr lang="ru-RU"/>
          </a:p>
        </p:txBody>
      </p:sp>
    </p:spTree>
    <p:extLst>
      <p:ext uri="{BB962C8B-B14F-4D97-AF65-F5344CB8AC3E}">
        <p14:creationId xmlns:p14="http://schemas.microsoft.com/office/powerpoint/2010/main" val="3201889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36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1800">
                <a:solidFill>
                  <a:schemeClr val="tx1">
                    <a:tint val="75000"/>
                  </a:schemeClr>
                </a:solidFill>
              </a:defRPr>
            </a:lvl1pPr>
            <a:lvl2pPr marL="408179" indent="0">
              <a:buNone/>
              <a:defRPr sz="1600">
                <a:solidFill>
                  <a:schemeClr val="tx1">
                    <a:tint val="75000"/>
                  </a:schemeClr>
                </a:solidFill>
              </a:defRPr>
            </a:lvl2pPr>
            <a:lvl3pPr marL="816358" indent="0">
              <a:buNone/>
              <a:defRPr sz="1400">
                <a:solidFill>
                  <a:schemeClr val="tx1">
                    <a:tint val="75000"/>
                  </a:schemeClr>
                </a:solidFill>
              </a:defRPr>
            </a:lvl3pPr>
            <a:lvl4pPr marL="1224537" indent="0">
              <a:buNone/>
              <a:defRPr sz="1300">
                <a:solidFill>
                  <a:schemeClr val="tx1">
                    <a:tint val="75000"/>
                  </a:schemeClr>
                </a:solidFill>
              </a:defRPr>
            </a:lvl4pPr>
            <a:lvl5pPr marL="1632716" indent="0">
              <a:buNone/>
              <a:defRPr sz="1300">
                <a:solidFill>
                  <a:schemeClr val="tx1">
                    <a:tint val="75000"/>
                  </a:schemeClr>
                </a:solidFill>
              </a:defRPr>
            </a:lvl5pPr>
            <a:lvl6pPr marL="2040895" indent="0">
              <a:buNone/>
              <a:defRPr sz="1300">
                <a:solidFill>
                  <a:schemeClr val="tx1">
                    <a:tint val="75000"/>
                  </a:schemeClr>
                </a:solidFill>
              </a:defRPr>
            </a:lvl6pPr>
            <a:lvl7pPr marL="2449074" indent="0">
              <a:buNone/>
              <a:defRPr sz="1300">
                <a:solidFill>
                  <a:schemeClr val="tx1">
                    <a:tint val="75000"/>
                  </a:schemeClr>
                </a:solidFill>
              </a:defRPr>
            </a:lvl7pPr>
            <a:lvl8pPr marL="2857253" indent="0">
              <a:buNone/>
              <a:defRPr sz="1300">
                <a:solidFill>
                  <a:schemeClr val="tx1">
                    <a:tint val="75000"/>
                  </a:schemeClr>
                </a:solidFill>
              </a:defRPr>
            </a:lvl8pPr>
            <a:lvl9pPr marL="3265432" indent="0">
              <a:buNone/>
              <a:defRPr sz="13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D421D67-0B36-4C7A-A716-7CB09167F67C}" type="datetimeFigureOut">
              <a:rPr lang="ru-RU" smtClean="0"/>
              <a:pPr/>
              <a:t>02.11.2017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5EC763-0682-4832-BBA1-9BD0E15891E0}" type="slidenum">
              <a:rPr lang="ru-RU" smtClean="0"/>
              <a:pPr/>
              <a:t>‹#›</a:t>
            </a:fld>
            <a:endParaRPr lang="ru-RU"/>
          </a:p>
        </p:txBody>
      </p:sp>
    </p:spTree>
    <p:extLst>
      <p:ext uri="{BB962C8B-B14F-4D97-AF65-F5344CB8AC3E}">
        <p14:creationId xmlns:p14="http://schemas.microsoft.com/office/powerpoint/2010/main" val="2040554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39764" y="1679972"/>
            <a:ext cx="5684837" cy="475297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477000" y="1679972"/>
            <a:ext cx="5684838" cy="475297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D421D67-0B36-4C7A-A716-7CB09167F67C}" type="datetimeFigureOut">
              <a:rPr lang="ru-RU" smtClean="0"/>
              <a:pPr/>
              <a:t>02.11.2017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5EC763-0682-4832-BBA1-9BD0E15891E0}" type="slidenum">
              <a:rPr lang="ru-RU" smtClean="0"/>
              <a:pPr/>
              <a:t>‹#›</a:t>
            </a:fld>
            <a:endParaRPr lang="ru-RU"/>
          </a:p>
        </p:txBody>
      </p:sp>
    </p:spTree>
    <p:extLst>
      <p:ext uri="{BB962C8B-B14F-4D97-AF65-F5344CB8AC3E}">
        <p14:creationId xmlns:p14="http://schemas.microsoft.com/office/powerpoint/2010/main" val="1551986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200" b="1"/>
            </a:lvl1pPr>
            <a:lvl2pPr marL="408179" indent="0">
              <a:buNone/>
              <a:defRPr sz="1800" b="1"/>
            </a:lvl2pPr>
            <a:lvl3pPr marL="816358" indent="0">
              <a:buNone/>
              <a:defRPr sz="1600" b="1"/>
            </a:lvl3pPr>
            <a:lvl4pPr marL="1224537" indent="0">
              <a:buNone/>
              <a:defRPr sz="1400" b="1"/>
            </a:lvl4pPr>
            <a:lvl5pPr marL="1632716" indent="0">
              <a:buNone/>
              <a:defRPr sz="1400" b="1"/>
            </a:lvl5pPr>
            <a:lvl6pPr marL="2040895" indent="0">
              <a:buNone/>
              <a:defRPr sz="1400" b="1"/>
            </a:lvl6pPr>
            <a:lvl7pPr marL="2449074" indent="0">
              <a:buNone/>
              <a:defRPr sz="1400" b="1"/>
            </a:lvl7pPr>
            <a:lvl8pPr marL="2857253" indent="0">
              <a:buNone/>
              <a:defRPr sz="1400" b="1"/>
            </a:lvl8pPr>
            <a:lvl9pPr marL="3265432" indent="0">
              <a:buNone/>
              <a:defRPr sz="14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200" b="1"/>
            </a:lvl1pPr>
            <a:lvl2pPr marL="408179" indent="0">
              <a:buNone/>
              <a:defRPr sz="1800" b="1"/>
            </a:lvl2pPr>
            <a:lvl3pPr marL="816358" indent="0">
              <a:buNone/>
              <a:defRPr sz="1600" b="1"/>
            </a:lvl3pPr>
            <a:lvl4pPr marL="1224537" indent="0">
              <a:buNone/>
              <a:defRPr sz="1400" b="1"/>
            </a:lvl4pPr>
            <a:lvl5pPr marL="1632716" indent="0">
              <a:buNone/>
              <a:defRPr sz="1400" b="1"/>
            </a:lvl5pPr>
            <a:lvl6pPr marL="2040895" indent="0">
              <a:buNone/>
              <a:defRPr sz="1400" b="1"/>
            </a:lvl6pPr>
            <a:lvl7pPr marL="2449074" indent="0">
              <a:buNone/>
              <a:defRPr sz="1400" b="1"/>
            </a:lvl7pPr>
            <a:lvl8pPr marL="2857253" indent="0">
              <a:buNone/>
              <a:defRPr sz="1400" b="1"/>
            </a:lvl8pPr>
            <a:lvl9pPr marL="3265432" indent="0">
              <a:buNone/>
              <a:defRPr sz="14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D421D67-0B36-4C7A-A716-7CB09167F67C}" type="datetimeFigureOut">
              <a:rPr lang="ru-RU" smtClean="0"/>
              <a:pPr/>
              <a:t>02.11.2017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25EC763-0682-4832-BBA1-9BD0E15891E0}" type="slidenum">
              <a:rPr lang="ru-RU" smtClean="0"/>
              <a:pPr/>
              <a:t>‹#›</a:t>
            </a:fld>
            <a:endParaRPr lang="ru-RU"/>
          </a:p>
        </p:txBody>
      </p:sp>
    </p:spTree>
    <p:extLst>
      <p:ext uri="{BB962C8B-B14F-4D97-AF65-F5344CB8AC3E}">
        <p14:creationId xmlns:p14="http://schemas.microsoft.com/office/powerpoint/2010/main" val="33785387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D421D67-0B36-4C7A-A716-7CB09167F67C}" type="datetimeFigureOut">
              <a:rPr lang="ru-RU" smtClean="0"/>
              <a:pPr/>
              <a:t>02.11.2017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25EC763-0682-4832-BBA1-9BD0E15891E0}" type="slidenum">
              <a:rPr lang="ru-RU" smtClean="0"/>
              <a:pPr/>
              <a:t>‹#›</a:t>
            </a:fld>
            <a:endParaRPr lang="ru-RU"/>
          </a:p>
        </p:txBody>
      </p:sp>
    </p:spTree>
    <p:extLst>
      <p:ext uri="{BB962C8B-B14F-4D97-AF65-F5344CB8AC3E}">
        <p14:creationId xmlns:p14="http://schemas.microsoft.com/office/powerpoint/2010/main" val="38477693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D421D67-0B36-4C7A-A716-7CB09167F67C}" type="datetimeFigureOut">
              <a:rPr lang="ru-RU" smtClean="0"/>
              <a:pPr/>
              <a:t>02.11.2017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25EC763-0682-4832-BBA1-9BD0E15891E0}" type="slidenum">
              <a:rPr lang="ru-RU" smtClean="0"/>
              <a:pPr/>
              <a:t>‹#›</a:t>
            </a:fld>
            <a:endParaRPr lang="ru-RU"/>
          </a:p>
        </p:txBody>
      </p:sp>
    </p:spTree>
    <p:extLst>
      <p:ext uri="{BB962C8B-B14F-4D97-AF65-F5344CB8AC3E}">
        <p14:creationId xmlns:p14="http://schemas.microsoft.com/office/powerpoint/2010/main" val="14568354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18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835"/>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300"/>
            </a:lvl1pPr>
            <a:lvl2pPr marL="408179" indent="0">
              <a:buNone/>
              <a:defRPr sz="1100"/>
            </a:lvl2pPr>
            <a:lvl3pPr marL="816358" indent="0">
              <a:buNone/>
              <a:defRPr sz="900"/>
            </a:lvl3pPr>
            <a:lvl4pPr marL="1224537" indent="0">
              <a:buNone/>
              <a:defRPr sz="800"/>
            </a:lvl4pPr>
            <a:lvl5pPr marL="1632716" indent="0">
              <a:buNone/>
              <a:defRPr sz="800"/>
            </a:lvl5pPr>
            <a:lvl6pPr marL="2040895" indent="0">
              <a:buNone/>
              <a:defRPr sz="800"/>
            </a:lvl6pPr>
            <a:lvl7pPr marL="2449074" indent="0">
              <a:buNone/>
              <a:defRPr sz="800"/>
            </a:lvl7pPr>
            <a:lvl8pPr marL="2857253" indent="0">
              <a:buNone/>
              <a:defRPr sz="800"/>
            </a:lvl8pPr>
            <a:lvl9pPr marL="3265432" indent="0">
              <a:buNone/>
              <a:defRPr sz="800"/>
            </a:lvl9pPr>
          </a:lstStyle>
          <a:p>
            <a:pPr lvl="0"/>
            <a:r>
              <a:rPr lang="ru-RU" smtClean="0"/>
              <a:t>Образец текста</a:t>
            </a:r>
          </a:p>
        </p:txBody>
      </p:sp>
      <p:sp>
        <p:nvSpPr>
          <p:cNvPr id="5" name="Дата 4"/>
          <p:cNvSpPr>
            <a:spLocks noGrp="1"/>
          </p:cNvSpPr>
          <p:nvPr>
            <p:ph type="dt" sz="half" idx="10"/>
          </p:nvPr>
        </p:nvSpPr>
        <p:spPr/>
        <p:txBody>
          <a:bodyPr/>
          <a:lstStyle/>
          <a:p>
            <a:fld id="{3D421D67-0B36-4C7A-A716-7CB09167F67C}" type="datetimeFigureOut">
              <a:rPr lang="ru-RU" smtClean="0"/>
              <a:pPr/>
              <a:t>02.11.2017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5EC763-0682-4832-BBA1-9BD0E15891E0}" type="slidenum">
              <a:rPr lang="ru-RU" smtClean="0"/>
              <a:pPr/>
              <a:t>‹#›</a:t>
            </a:fld>
            <a:endParaRPr lang="ru-RU"/>
          </a:p>
        </p:txBody>
      </p:sp>
    </p:spTree>
    <p:extLst>
      <p:ext uri="{BB962C8B-B14F-4D97-AF65-F5344CB8AC3E}">
        <p14:creationId xmlns:p14="http://schemas.microsoft.com/office/powerpoint/2010/main" val="8118682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3"/>
          </a:xfrm>
        </p:spPr>
        <p:txBody>
          <a:bodyPr anchor="b"/>
          <a:lstStyle>
            <a:lvl1pPr algn="l">
              <a:defRPr sz="18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2900"/>
            </a:lvl1pPr>
            <a:lvl2pPr marL="408179" indent="0">
              <a:buNone/>
              <a:defRPr sz="2500"/>
            </a:lvl2pPr>
            <a:lvl3pPr marL="816358" indent="0">
              <a:buNone/>
              <a:defRPr sz="2200"/>
            </a:lvl3pPr>
            <a:lvl4pPr marL="1224537" indent="0">
              <a:buNone/>
              <a:defRPr sz="1800"/>
            </a:lvl4pPr>
            <a:lvl5pPr marL="1632716" indent="0">
              <a:buNone/>
              <a:defRPr sz="1800"/>
            </a:lvl5pPr>
            <a:lvl6pPr marL="2040895" indent="0">
              <a:buNone/>
              <a:defRPr sz="1800"/>
            </a:lvl6pPr>
            <a:lvl7pPr marL="2449074" indent="0">
              <a:buNone/>
              <a:defRPr sz="1800"/>
            </a:lvl7pPr>
            <a:lvl8pPr marL="2857253" indent="0">
              <a:buNone/>
              <a:defRPr sz="1800"/>
            </a:lvl8pPr>
            <a:lvl9pPr marL="3265432" indent="0">
              <a:buNone/>
              <a:defRPr sz="18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300"/>
            </a:lvl1pPr>
            <a:lvl2pPr marL="408179" indent="0">
              <a:buNone/>
              <a:defRPr sz="1100"/>
            </a:lvl2pPr>
            <a:lvl3pPr marL="816358" indent="0">
              <a:buNone/>
              <a:defRPr sz="900"/>
            </a:lvl3pPr>
            <a:lvl4pPr marL="1224537" indent="0">
              <a:buNone/>
              <a:defRPr sz="800"/>
            </a:lvl4pPr>
            <a:lvl5pPr marL="1632716" indent="0">
              <a:buNone/>
              <a:defRPr sz="800"/>
            </a:lvl5pPr>
            <a:lvl6pPr marL="2040895" indent="0">
              <a:buNone/>
              <a:defRPr sz="800"/>
            </a:lvl6pPr>
            <a:lvl7pPr marL="2449074" indent="0">
              <a:buNone/>
              <a:defRPr sz="800"/>
            </a:lvl7pPr>
            <a:lvl8pPr marL="2857253" indent="0">
              <a:buNone/>
              <a:defRPr sz="800"/>
            </a:lvl8pPr>
            <a:lvl9pPr marL="3265432" indent="0">
              <a:buNone/>
              <a:defRPr sz="800"/>
            </a:lvl9pPr>
          </a:lstStyle>
          <a:p>
            <a:pPr lvl="0"/>
            <a:r>
              <a:rPr lang="ru-RU" smtClean="0"/>
              <a:t>Образец текста</a:t>
            </a:r>
          </a:p>
        </p:txBody>
      </p:sp>
      <p:sp>
        <p:nvSpPr>
          <p:cNvPr id="5" name="Дата 4"/>
          <p:cNvSpPr>
            <a:spLocks noGrp="1"/>
          </p:cNvSpPr>
          <p:nvPr>
            <p:ph type="dt" sz="half" idx="10"/>
          </p:nvPr>
        </p:nvSpPr>
        <p:spPr/>
        <p:txBody>
          <a:bodyPr/>
          <a:lstStyle/>
          <a:p>
            <a:fld id="{3D421D67-0B36-4C7A-A716-7CB09167F67C}" type="datetimeFigureOut">
              <a:rPr lang="ru-RU" smtClean="0"/>
              <a:pPr/>
              <a:t>02.11.2017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5EC763-0682-4832-BBA1-9BD0E15891E0}" type="slidenum">
              <a:rPr lang="ru-RU" smtClean="0"/>
              <a:pPr/>
              <a:t>‹#›</a:t>
            </a:fld>
            <a:endParaRPr lang="ru-RU"/>
          </a:p>
        </p:txBody>
      </p:sp>
    </p:spTree>
    <p:extLst>
      <p:ext uri="{BB962C8B-B14F-4D97-AF65-F5344CB8AC3E}">
        <p14:creationId xmlns:p14="http://schemas.microsoft.com/office/powerpoint/2010/main" val="36699279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91000"/>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a:prstGeom prst="rect">
            <a:avLst/>
          </a:prstGeom>
        </p:spPr>
        <p:txBody>
          <a:bodyPr vert="horz" lIns="81636" tIns="40818" rIns="81636" bIns="40818"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81636" tIns="40818" rIns="81636" bIns="4081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81636" tIns="40818" rIns="81636" bIns="40818" rtlCol="0" anchor="ctr"/>
          <a:lstStyle>
            <a:lvl1pPr algn="l">
              <a:defRPr sz="1100">
                <a:solidFill>
                  <a:schemeClr val="tx1">
                    <a:tint val="75000"/>
                  </a:schemeClr>
                </a:solidFill>
              </a:defRPr>
            </a:lvl1pPr>
          </a:lstStyle>
          <a:p>
            <a:fld id="{3D421D67-0B36-4C7A-A716-7CB09167F67C}" type="datetimeFigureOut">
              <a:rPr lang="ru-RU" smtClean="0"/>
              <a:pPr/>
              <a:t>02.11.2017</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81636" tIns="40818" rIns="81636" bIns="40818" rtlCol="0" anchor="ctr"/>
          <a:lstStyle>
            <a:lvl1pPr algn="ctr">
              <a:defRPr sz="11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81636" tIns="40818" rIns="81636" bIns="40818" rtlCol="0" anchor="ctr"/>
          <a:lstStyle>
            <a:lvl1pPr algn="r">
              <a:defRPr sz="1100">
                <a:solidFill>
                  <a:schemeClr val="tx1">
                    <a:tint val="75000"/>
                  </a:schemeClr>
                </a:solidFill>
              </a:defRPr>
            </a:lvl1pPr>
          </a:lstStyle>
          <a:p>
            <a:fld id="{F25EC763-0682-4832-BBA1-9BD0E15891E0}" type="slidenum">
              <a:rPr lang="ru-RU" smtClean="0"/>
              <a:pPr/>
              <a:t>‹#›</a:t>
            </a:fld>
            <a:endParaRPr lang="ru-RU"/>
          </a:p>
        </p:txBody>
      </p:sp>
    </p:spTree>
    <p:extLst>
      <p:ext uri="{BB962C8B-B14F-4D97-AF65-F5344CB8AC3E}">
        <p14:creationId xmlns:p14="http://schemas.microsoft.com/office/powerpoint/2010/main" val="1689244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816358" rtl="0" eaLnBrk="1" latinLnBrk="0" hangingPunct="1">
        <a:spcBef>
          <a:spcPct val="0"/>
        </a:spcBef>
        <a:buNone/>
        <a:defRPr sz="4000" kern="1200">
          <a:solidFill>
            <a:schemeClr val="tx1"/>
          </a:solidFill>
          <a:latin typeface="+mj-lt"/>
          <a:ea typeface="+mj-ea"/>
          <a:cs typeface="+mj-cs"/>
        </a:defRPr>
      </a:lvl1pPr>
    </p:titleStyle>
    <p:bodyStyle>
      <a:lvl1pPr marL="306134" indent="-306134" algn="l" defTabSz="816358"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1pPr>
      <a:lvl2pPr marL="663291" indent="-255112" algn="l" defTabSz="81635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20448" indent="-204090" algn="l" defTabSz="81635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428627" indent="-204090" algn="l" defTabSz="81635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6806" indent="-204090" algn="l" defTabSz="81635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4985" indent="-204090" algn="l" defTabSz="81635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3164" indent="-204090" algn="l" defTabSz="81635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1343" indent="-204090" algn="l" defTabSz="81635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9522" indent="-204090" algn="l" defTabSz="81635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816358" rtl="0" eaLnBrk="1" latinLnBrk="0" hangingPunct="1">
        <a:defRPr sz="1600" kern="1200">
          <a:solidFill>
            <a:schemeClr val="tx1"/>
          </a:solidFill>
          <a:latin typeface="+mn-lt"/>
          <a:ea typeface="+mn-ea"/>
          <a:cs typeface="+mn-cs"/>
        </a:defRPr>
      </a:lvl1pPr>
      <a:lvl2pPr marL="408179" algn="l" defTabSz="816358" rtl="0" eaLnBrk="1" latinLnBrk="0" hangingPunct="1">
        <a:defRPr sz="1600" kern="1200">
          <a:solidFill>
            <a:schemeClr val="tx1"/>
          </a:solidFill>
          <a:latin typeface="+mn-lt"/>
          <a:ea typeface="+mn-ea"/>
          <a:cs typeface="+mn-cs"/>
        </a:defRPr>
      </a:lvl2pPr>
      <a:lvl3pPr marL="816358" algn="l" defTabSz="816358" rtl="0" eaLnBrk="1" latinLnBrk="0" hangingPunct="1">
        <a:defRPr sz="1600" kern="1200">
          <a:solidFill>
            <a:schemeClr val="tx1"/>
          </a:solidFill>
          <a:latin typeface="+mn-lt"/>
          <a:ea typeface="+mn-ea"/>
          <a:cs typeface="+mn-cs"/>
        </a:defRPr>
      </a:lvl3pPr>
      <a:lvl4pPr marL="1224537" algn="l" defTabSz="816358" rtl="0" eaLnBrk="1" latinLnBrk="0" hangingPunct="1">
        <a:defRPr sz="1600" kern="1200">
          <a:solidFill>
            <a:schemeClr val="tx1"/>
          </a:solidFill>
          <a:latin typeface="+mn-lt"/>
          <a:ea typeface="+mn-ea"/>
          <a:cs typeface="+mn-cs"/>
        </a:defRPr>
      </a:lvl4pPr>
      <a:lvl5pPr marL="1632716" algn="l" defTabSz="816358" rtl="0" eaLnBrk="1" latinLnBrk="0" hangingPunct="1">
        <a:defRPr sz="1600" kern="1200">
          <a:solidFill>
            <a:schemeClr val="tx1"/>
          </a:solidFill>
          <a:latin typeface="+mn-lt"/>
          <a:ea typeface="+mn-ea"/>
          <a:cs typeface="+mn-cs"/>
        </a:defRPr>
      </a:lvl5pPr>
      <a:lvl6pPr marL="2040895" algn="l" defTabSz="816358" rtl="0" eaLnBrk="1" latinLnBrk="0" hangingPunct="1">
        <a:defRPr sz="1600" kern="1200">
          <a:solidFill>
            <a:schemeClr val="tx1"/>
          </a:solidFill>
          <a:latin typeface="+mn-lt"/>
          <a:ea typeface="+mn-ea"/>
          <a:cs typeface="+mn-cs"/>
        </a:defRPr>
      </a:lvl6pPr>
      <a:lvl7pPr marL="2449074" algn="l" defTabSz="816358" rtl="0" eaLnBrk="1" latinLnBrk="0" hangingPunct="1">
        <a:defRPr sz="1600" kern="1200">
          <a:solidFill>
            <a:schemeClr val="tx1"/>
          </a:solidFill>
          <a:latin typeface="+mn-lt"/>
          <a:ea typeface="+mn-ea"/>
          <a:cs typeface="+mn-cs"/>
        </a:defRPr>
      </a:lvl7pPr>
      <a:lvl8pPr marL="2857253" algn="l" defTabSz="816358" rtl="0" eaLnBrk="1" latinLnBrk="0" hangingPunct="1">
        <a:defRPr sz="1600" kern="1200">
          <a:solidFill>
            <a:schemeClr val="tx1"/>
          </a:solidFill>
          <a:latin typeface="+mn-lt"/>
          <a:ea typeface="+mn-ea"/>
          <a:cs typeface="+mn-cs"/>
        </a:defRPr>
      </a:lvl8pPr>
      <a:lvl9pPr marL="3265432" algn="l" defTabSz="816358"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1000"/>
            <a:lum/>
          </a:blip>
          <a:srcRect/>
          <a:stretch>
            <a:fillRect l="-3000" r="-3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0" y="1375903"/>
            <a:ext cx="9144000" cy="1851634"/>
          </a:xfrm>
          <a:prstGeom prst="rect">
            <a:avLst/>
          </a:prstGeom>
          <a:gradFill flip="none" rotWithShape="1">
            <a:gsLst>
              <a:gs pos="0">
                <a:schemeClr val="accent1">
                  <a:tint val="66000"/>
                  <a:satMod val="160000"/>
                  <a:alpha val="0"/>
                </a:schemeClr>
              </a:gs>
              <a:gs pos="69000">
                <a:srgbClr val="091099">
                  <a:alpha val="74000"/>
                </a:srgbClr>
              </a:gs>
              <a:gs pos="35000">
                <a:srgbClr val="003CB4">
                  <a:alpha val="87000"/>
                </a:srgbClr>
              </a:gs>
              <a:gs pos="100000">
                <a:schemeClr val="accent1">
                  <a:tint val="23500"/>
                  <a:satMod val="160000"/>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8311" tIns="29156" rIns="58311" bIns="29156" rtlCol="0" anchor="ctr"/>
          <a:lstStyle/>
          <a:p>
            <a:pPr algn="ctr"/>
            <a:endParaRPr lang="ru-RU"/>
          </a:p>
        </p:txBody>
      </p:sp>
      <p:sp>
        <p:nvSpPr>
          <p:cNvPr id="2" name="TextBox 1"/>
          <p:cNvSpPr txBox="1"/>
          <p:nvPr/>
        </p:nvSpPr>
        <p:spPr>
          <a:xfrm>
            <a:off x="746575" y="1727906"/>
            <a:ext cx="7766578" cy="1012989"/>
          </a:xfrm>
          <a:prstGeom prst="rect">
            <a:avLst/>
          </a:prstGeom>
          <a:noFill/>
        </p:spPr>
        <p:txBody>
          <a:bodyPr wrap="square" lIns="58311" tIns="29156" rIns="58311" bIns="29156" rtlCol="0">
            <a:spAutoFit/>
          </a:bodyPr>
          <a:lstStyle/>
          <a:p>
            <a:pPr algn="ctr"/>
            <a:r>
              <a:rPr lang="ru-RU" sz="3100" b="1" dirty="0">
                <a:solidFill>
                  <a:schemeClr val="bg1"/>
                </a:solidFill>
                <a:effectLst>
                  <a:outerShdw blurRad="38100" dist="38100" dir="2700000" algn="tl">
                    <a:srgbClr val="000000">
                      <a:alpha val="43137"/>
                    </a:srgbClr>
                  </a:outerShdw>
                </a:effectLst>
                <a:latin typeface="Franklin Gothic Medium" panose="020B0603020102020204" pitchFamily="34" charset="0"/>
              </a:rPr>
              <a:t>Применение QR-кода при проведении выборов и референдумов</a:t>
            </a:r>
            <a:endParaRPr lang="ru-RU" sz="1800" b="1" dirty="0">
              <a:solidFill>
                <a:schemeClr val="bg1"/>
              </a:solidFill>
              <a:effectLst>
                <a:outerShdw blurRad="38100" dist="38100" dir="2700000" algn="tl">
                  <a:srgbClr val="000000">
                    <a:alpha val="43137"/>
                  </a:srgbClr>
                </a:outerShdw>
              </a:effectLst>
              <a:latin typeface="Franklin Gothic Medium" panose="020B0603020102020204" pitchFamily="34" charset="0"/>
            </a:endParaRPr>
          </a:p>
        </p:txBody>
      </p:sp>
      <p:grpSp>
        <p:nvGrpSpPr>
          <p:cNvPr id="7" name="Группа 6"/>
          <p:cNvGrpSpPr/>
          <p:nvPr/>
        </p:nvGrpSpPr>
        <p:grpSpPr>
          <a:xfrm>
            <a:off x="7775433" y="4340135"/>
            <a:ext cx="1837127" cy="700462"/>
            <a:chOff x="559865" y="324421"/>
            <a:chExt cx="2571978" cy="1307529"/>
          </a:xfrm>
        </p:grpSpPr>
        <p:sp>
          <p:nvSpPr>
            <p:cNvPr id="8" name="Прямоугольник 7"/>
            <p:cNvSpPr/>
            <p:nvPr/>
          </p:nvSpPr>
          <p:spPr>
            <a:xfrm>
              <a:off x="559865" y="324421"/>
              <a:ext cx="2571978" cy="1307529"/>
            </a:xfrm>
            <a:prstGeom prst="rect">
              <a:avLst/>
            </a:prstGeom>
            <a:gradFill>
              <a:gsLst>
                <a:gs pos="64000">
                  <a:schemeClr val="bg1"/>
                </a:gs>
                <a:gs pos="2600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b="31739"/>
            <a:stretch/>
          </p:blipFill>
          <p:spPr>
            <a:xfrm>
              <a:off x="661507" y="730950"/>
              <a:ext cx="1201700" cy="854663"/>
            </a:xfrm>
            <a:prstGeom prst="rect">
              <a:avLst/>
            </a:prstGeom>
          </p:spPr>
        </p:pic>
        <p:sp>
          <p:nvSpPr>
            <p:cNvPr id="11" name="TextBox 10"/>
            <p:cNvSpPr txBox="1"/>
            <p:nvPr/>
          </p:nvSpPr>
          <p:spPr>
            <a:xfrm>
              <a:off x="580028" y="377095"/>
              <a:ext cx="1259447" cy="430886"/>
            </a:xfrm>
            <a:prstGeom prst="rect">
              <a:avLst/>
            </a:prstGeom>
            <a:noFill/>
          </p:spPr>
          <p:txBody>
            <a:bodyPr wrap="none" rtlCol="0">
              <a:spAutoFit/>
            </a:bodyPr>
            <a:lstStyle/>
            <a:p>
              <a:r>
                <a:rPr lang="ru-RU" sz="900" dirty="0">
                  <a:solidFill>
                    <a:schemeClr val="accent1">
                      <a:lumMod val="75000"/>
                    </a:schemeClr>
                  </a:solidFill>
                  <a:latin typeface="Franklin Gothic Medium" panose="020B0603020102020204" pitchFamily="34" charset="0"/>
                </a:rPr>
                <a:t>ГАС «Выборы»</a:t>
              </a:r>
              <a:endParaRPr lang="ru-RU" sz="900" dirty="0">
                <a:solidFill>
                  <a:schemeClr val="accent1">
                    <a:lumMod val="75000"/>
                  </a:schemeClr>
                </a:solidFill>
                <a:latin typeface="Franklin Gothic Medium" panose="020B0603020102020204" pitchFamily="34" charset="0"/>
              </a:endParaRPr>
            </a:p>
          </p:txBody>
        </p:sp>
      </p:grpSp>
    </p:spTree>
    <p:extLst>
      <p:ext uri="{BB962C8B-B14F-4D97-AF65-F5344CB8AC3E}">
        <p14:creationId xmlns:p14="http://schemas.microsoft.com/office/powerpoint/2010/main" val="30436737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60918" y="88438"/>
            <a:ext cx="6782896" cy="674435"/>
          </a:xfrm>
          <a:prstGeom prst="rect">
            <a:avLst/>
          </a:prstGeom>
        </p:spPr>
        <p:txBody>
          <a:bodyPr wrap="square" lIns="58311" tIns="29156" rIns="58311" bIns="29156">
            <a:spAutoFit/>
          </a:bodyPr>
          <a:lstStyle/>
          <a:p>
            <a:pPr algn="ctr"/>
            <a:r>
              <a:rPr lang="ru-RU" sz="2000" b="1" spc="22" dirty="0"/>
              <a:t>Сохранение результатов обработки протоколов в ГАС «Выборы»</a:t>
            </a:r>
            <a:endParaRPr lang="ru-RU" sz="2000" b="1" spc="22" dirty="0"/>
          </a:p>
        </p:txBody>
      </p:sp>
      <p:sp>
        <p:nvSpPr>
          <p:cNvPr id="89" name="TextBox 88"/>
          <p:cNvSpPr txBox="1"/>
          <p:nvPr/>
        </p:nvSpPr>
        <p:spPr>
          <a:xfrm>
            <a:off x="489404" y="4026977"/>
            <a:ext cx="8486656" cy="889878"/>
          </a:xfrm>
          <a:prstGeom prst="rect">
            <a:avLst/>
          </a:prstGeom>
          <a:solidFill>
            <a:schemeClr val="accent2">
              <a:lumMod val="20000"/>
              <a:lumOff val="80000"/>
            </a:schemeClr>
          </a:solidFill>
        </p:spPr>
        <p:txBody>
          <a:bodyPr wrap="square" lIns="58311" tIns="29156" rIns="58311" bIns="29156" rtlCol="0" anchor="ctr">
            <a:spAutoFit/>
          </a:bodyPr>
          <a:lstStyle/>
          <a:p>
            <a:pPr algn="just"/>
            <a:r>
              <a:rPr lang="ru-RU" sz="1800" dirty="0"/>
              <a:t>После сравнения результатов распознавания протокола с оригиналом протокола данные протокола </a:t>
            </a:r>
            <a:r>
              <a:rPr lang="ru-RU" sz="1800" dirty="0"/>
              <a:t>сохраняются администратором </a:t>
            </a:r>
            <a:r>
              <a:rPr lang="ru-RU" sz="1800" dirty="0"/>
              <a:t>ТИК </a:t>
            </a:r>
            <a:r>
              <a:rPr lang="ru-RU" sz="1800"/>
              <a:t>в </a:t>
            </a:r>
            <a:r>
              <a:rPr lang="ru-RU" sz="1800"/>
              <a:t/>
            </a:r>
            <a:br>
              <a:rPr lang="ru-RU" sz="1800"/>
            </a:br>
            <a:r>
              <a:rPr lang="ru-RU" sz="1800"/>
              <a:t>ГАС </a:t>
            </a:r>
            <a:r>
              <a:rPr lang="ru-RU" sz="1800" dirty="0"/>
              <a:t>«Выборы».</a:t>
            </a:r>
            <a:endParaRPr lang="ru-RU" sz="1800" dirty="0"/>
          </a:p>
        </p:txBody>
      </p:sp>
      <p:grpSp>
        <p:nvGrpSpPr>
          <p:cNvPr id="2" name="Группа 12"/>
          <p:cNvGrpSpPr/>
          <p:nvPr/>
        </p:nvGrpSpPr>
        <p:grpSpPr>
          <a:xfrm>
            <a:off x="399904" y="173797"/>
            <a:ext cx="1240342" cy="700462"/>
            <a:chOff x="559865" y="324421"/>
            <a:chExt cx="1736479" cy="1307529"/>
          </a:xfrm>
        </p:grpSpPr>
        <p:sp>
          <p:nvSpPr>
            <p:cNvPr id="14" name="Прямоугольник 13"/>
            <p:cNvSpPr/>
            <p:nvPr/>
          </p:nvSpPr>
          <p:spPr>
            <a:xfrm>
              <a:off x="559865" y="324421"/>
              <a:ext cx="1736479" cy="1307529"/>
            </a:xfrm>
            <a:prstGeom prst="rect">
              <a:avLst/>
            </a:prstGeom>
            <a:gradFill>
              <a:gsLst>
                <a:gs pos="64000">
                  <a:schemeClr val="bg1"/>
                </a:gs>
                <a:gs pos="2600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p:cNvPicPr>
              <a:picLocks noChangeAspect="1"/>
            </p:cNvPicPr>
            <p:nvPr/>
          </p:nvPicPr>
          <p:blipFill rotWithShape="1">
            <a:blip r:embed="rId2" cstate="print">
              <a:extLst>
                <a:ext uri="{28A0092B-C50C-407E-A947-70E740481C1C}">
                  <a14:useLocalDpi xmlns:a14="http://schemas.microsoft.com/office/drawing/2010/main" val="0"/>
                </a:ext>
              </a:extLst>
            </a:blip>
            <a:srcRect b="31739"/>
            <a:stretch/>
          </p:blipFill>
          <p:spPr>
            <a:xfrm>
              <a:off x="661507" y="730950"/>
              <a:ext cx="1201700" cy="854663"/>
            </a:xfrm>
            <a:prstGeom prst="rect">
              <a:avLst/>
            </a:prstGeom>
          </p:spPr>
        </p:pic>
        <p:sp>
          <p:nvSpPr>
            <p:cNvPr id="16" name="TextBox 15"/>
            <p:cNvSpPr txBox="1"/>
            <p:nvPr/>
          </p:nvSpPr>
          <p:spPr>
            <a:xfrm>
              <a:off x="580028" y="377095"/>
              <a:ext cx="1259447" cy="430886"/>
            </a:xfrm>
            <a:prstGeom prst="rect">
              <a:avLst/>
            </a:prstGeom>
            <a:noFill/>
          </p:spPr>
          <p:txBody>
            <a:bodyPr wrap="none" rtlCol="0">
              <a:spAutoFit/>
            </a:bodyPr>
            <a:lstStyle/>
            <a:p>
              <a:r>
                <a:rPr lang="ru-RU" sz="900" dirty="0">
                  <a:solidFill>
                    <a:schemeClr val="accent1">
                      <a:lumMod val="75000"/>
                    </a:schemeClr>
                  </a:solidFill>
                  <a:latin typeface="Franklin Gothic Medium" panose="020B0603020102020204" pitchFamily="34" charset="0"/>
                </a:rPr>
                <a:t>ГАС «Выборы»</a:t>
              </a:r>
              <a:endParaRPr lang="ru-RU" sz="900" dirty="0">
                <a:solidFill>
                  <a:schemeClr val="accent1">
                    <a:lumMod val="75000"/>
                  </a:schemeClr>
                </a:solidFill>
                <a:latin typeface="Franklin Gothic Medium" panose="020B0603020102020204" pitchFamily="34" charset="0"/>
              </a:endParaRPr>
            </a:p>
          </p:txBody>
        </p:sp>
      </p:grpSp>
      <p:pic>
        <p:nvPicPr>
          <p:cNvPr id="24578" name="Picture 2" descr="F:\Для презентации\Сохранение протокола в ГАСы.png"/>
          <p:cNvPicPr>
            <a:picLocks noChangeAspect="1" noChangeArrowheads="1"/>
          </p:cNvPicPr>
          <p:nvPr/>
        </p:nvPicPr>
        <p:blipFill>
          <a:blip r:embed="rId3" cstate="print"/>
          <a:srcRect/>
          <a:stretch>
            <a:fillRect/>
          </a:stretch>
        </p:blipFill>
        <p:spPr bwMode="auto">
          <a:xfrm>
            <a:off x="2023572" y="787623"/>
            <a:ext cx="5113713" cy="3089272"/>
          </a:xfrm>
          <a:prstGeom prst="rect">
            <a:avLst/>
          </a:prstGeom>
          <a:noFill/>
        </p:spPr>
      </p:pic>
    </p:spTree>
    <p:extLst>
      <p:ext uri="{BB962C8B-B14F-4D97-AF65-F5344CB8AC3E}">
        <p14:creationId xmlns:p14="http://schemas.microsoft.com/office/powerpoint/2010/main" val="3256985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60918" y="88438"/>
            <a:ext cx="6782896" cy="674435"/>
          </a:xfrm>
          <a:prstGeom prst="rect">
            <a:avLst/>
          </a:prstGeom>
        </p:spPr>
        <p:txBody>
          <a:bodyPr wrap="square" lIns="58311" tIns="29156" rIns="58311" bIns="29156">
            <a:spAutoFit/>
          </a:bodyPr>
          <a:lstStyle/>
          <a:p>
            <a:pPr algn="ctr"/>
            <a:r>
              <a:rPr lang="ru-RU" sz="2000" b="1" spc="22" dirty="0"/>
              <a:t>Справка по использованию СПО в единый день голосования 10 сентября 2017 года</a:t>
            </a:r>
            <a:endParaRPr lang="ru-RU" sz="2000" b="1" spc="22" dirty="0"/>
          </a:p>
        </p:txBody>
      </p:sp>
      <p:sp>
        <p:nvSpPr>
          <p:cNvPr id="89" name="TextBox 88"/>
          <p:cNvSpPr txBox="1"/>
          <p:nvPr/>
        </p:nvSpPr>
        <p:spPr>
          <a:xfrm>
            <a:off x="457258" y="3172391"/>
            <a:ext cx="8486656" cy="1782430"/>
          </a:xfrm>
          <a:prstGeom prst="rect">
            <a:avLst/>
          </a:prstGeom>
          <a:solidFill>
            <a:schemeClr val="accent2">
              <a:lumMod val="20000"/>
              <a:lumOff val="80000"/>
            </a:schemeClr>
          </a:solidFill>
        </p:spPr>
        <p:txBody>
          <a:bodyPr wrap="square" lIns="58311" tIns="29156" rIns="58311" bIns="29156" rtlCol="0" anchor="ctr">
            <a:spAutoFit/>
          </a:bodyPr>
          <a:lstStyle/>
          <a:p>
            <a:pPr algn="just"/>
            <a:r>
              <a:rPr lang="ru-RU" sz="1400" dirty="0"/>
              <a:t>В единый день голосования 10 сентября 2017 года было запланировано сформировать с помощью СПО 58934 протокола. Фактически было сформировано 58578 протоколов, что составляет 99,4 % от запланированного количества протоколов с машиночитаемым кодом. В ТИКах из 58578 фактически сформированных в </a:t>
            </a:r>
            <a:r>
              <a:rPr lang="ru-RU" sz="1400" dirty="0" err="1"/>
              <a:t>УИКах</a:t>
            </a:r>
            <a:r>
              <a:rPr lang="ru-RU" sz="1400" dirty="0"/>
              <a:t> протоколов с машиночитаемым кодом в ГАС «Выборы» было загружено 57555 протоколов, что составляет 98,25 % от общего числа сформированных на участках, что является хорошим результатом. Кроме того, использование новой технологии QR-кода показало, что время ввода данных протоколов в ГАС «Выборы» на ТИКах сократилось, количество ошибок при вводе данных протоколов системными администраторами ТИК снизилось, что было отмечено сотрудниками ИКСРФ и ТИК.</a:t>
            </a:r>
            <a:endParaRPr lang="ru-RU" sz="1400" dirty="0"/>
          </a:p>
        </p:txBody>
      </p:sp>
      <p:grpSp>
        <p:nvGrpSpPr>
          <p:cNvPr id="2" name="Группа 12"/>
          <p:cNvGrpSpPr/>
          <p:nvPr/>
        </p:nvGrpSpPr>
        <p:grpSpPr>
          <a:xfrm>
            <a:off x="399904" y="173797"/>
            <a:ext cx="1240342" cy="700462"/>
            <a:chOff x="559865" y="324421"/>
            <a:chExt cx="1736479" cy="1307529"/>
          </a:xfrm>
        </p:grpSpPr>
        <p:sp>
          <p:nvSpPr>
            <p:cNvPr id="14" name="Прямоугольник 13"/>
            <p:cNvSpPr/>
            <p:nvPr/>
          </p:nvSpPr>
          <p:spPr>
            <a:xfrm>
              <a:off x="559865" y="324421"/>
              <a:ext cx="1736479" cy="1307529"/>
            </a:xfrm>
            <a:prstGeom prst="rect">
              <a:avLst/>
            </a:prstGeom>
            <a:gradFill>
              <a:gsLst>
                <a:gs pos="64000">
                  <a:schemeClr val="bg1"/>
                </a:gs>
                <a:gs pos="2600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p:cNvPicPr>
              <a:picLocks noChangeAspect="1"/>
            </p:cNvPicPr>
            <p:nvPr/>
          </p:nvPicPr>
          <p:blipFill rotWithShape="1">
            <a:blip r:embed="rId2" cstate="print">
              <a:extLst>
                <a:ext uri="{28A0092B-C50C-407E-A947-70E740481C1C}">
                  <a14:useLocalDpi xmlns:a14="http://schemas.microsoft.com/office/drawing/2010/main" val="0"/>
                </a:ext>
              </a:extLst>
            </a:blip>
            <a:srcRect b="31739"/>
            <a:stretch/>
          </p:blipFill>
          <p:spPr>
            <a:xfrm>
              <a:off x="661507" y="730950"/>
              <a:ext cx="1201700" cy="854663"/>
            </a:xfrm>
            <a:prstGeom prst="rect">
              <a:avLst/>
            </a:prstGeom>
          </p:spPr>
        </p:pic>
        <p:sp>
          <p:nvSpPr>
            <p:cNvPr id="16" name="TextBox 15"/>
            <p:cNvSpPr txBox="1"/>
            <p:nvPr/>
          </p:nvSpPr>
          <p:spPr>
            <a:xfrm>
              <a:off x="580028" y="377095"/>
              <a:ext cx="1259447" cy="430886"/>
            </a:xfrm>
            <a:prstGeom prst="rect">
              <a:avLst/>
            </a:prstGeom>
            <a:noFill/>
          </p:spPr>
          <p:txBody>
            <a:bodyPr wrap="none" rtlCol="0">
              <a:spAutoFit/>
            </a:bodyPr>
            <a:lstStyle/>
            <a:p>
              <a:r>
                <a:rPr lang="ru-RU" sz="900" dirty="0">
                  <a:solidFill>
                    <a:schemeClr val="accent1">
                      <a:lumMod val="75000"/>
                    </a:schemeClr>
                  </a:solidFill>
                  <a:latin typeface="Franklin Gothic Medium" panose="020B0603020102020204" pitchFamily="34" charset="0"/>
                </a:rPr>
                <a:t>ГАС «Выборы»</a:t>
              </a:r>
              <a:endParaRPr lang="ru-RU" sz="900" dirty="0">
                <a:solidFill>
                  <a:schemeClr val="accent1">
                    <a:lumMod val="75000"/>
                  </a:schemeClr>
                </a:solidFill>
                <a:latin typeface="Franklin Gothic Medium" panose="020B0603020102020204" pitchFamily="34" charset="0"/>
              </a:endParaRPr>
            </a:p>
          </p:txBody>
        </p:sp>
      </p:grpSp>
      <p:graphicFrame>
        <p:nvGraphicFramePr>
          <p:cNvPr id="9" name="Диаграмма 8"/>
          <p:cNvGraphicFramePr/>
          <p:nvPr>
            <p:extLst>
              <p:ext uri="{D42A27DB-BD31-4B8C-83A1-F6EECF244321}">
                <p14:modId xmlns:p14="http://schemas.microsoft.com/office/powerpoint/2010/main" val="113706825"/>
              </p:ext>
            </p:extLst>
          </p:nvPr>
        </p:nvGraphicFramePr>
        <p:xfrm>
          <a:off x="399904" y="955021"/>
          <a:ext cx="4680519" cy="2217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Диаграмма 9"/>
          <p:cNvGraphicFramePr/>
          <p:nvPr>
            <p:extLst>
              <p:ext uri="{D42A27DB-BD31-4B8C-83A1-F6EECF244321}">
                <p14:modId xmlns:p14="http://schemas.microsoft.com/office/powerpoint/2010/main" val="288194711"/>
              </p:ext>
            </p:extLst>
          </p:nvPr>
        </p:nvGraphicFramePr>
        <p:xfrm>
          <a:off x="4803454" y="996575"/>
          <a:ext cx="4140460" cy="21313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56985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Группа 25"/>
          <p:cNvGrpSpPr/>
          <p:nvPr/>
        </p:nvGrpSpPr>
        <p:grpSpPr>
          <a:xfrm>
            <a:off x="399904" y="173797"/>
            <a:ext cx="1240342" cy="700462"/>
            <a:chOff x="559865" y="324421"/>
            <a:chExt cx="1736479" cy="1307529"/>
          </a:xfrm>
        </p:grpSpPr>
        <p:sp>
          <p:nvSpPr>
            <p:cNvPr id="27" name="Прямоугольник 26"/>
            <p:cNvSpPr/>
            <p:nvPr/>
          </p:nvSpPr>
          <p:spPr>
            <a:xfrm>
              <a:off x="559865" y="324421"/>
              <a:ext cx="1736479" cy="1307529"/>
            </a:xfrm>
            <a:prstGeom prst="rect">
              <a:avLst/>
            </a:prstGeom>
            <a:gradFill>
              <a:gsLst>
                <a:gs pos="64000">
                  <a:schemeClr val="bg1"/>
                </a:gs>
                <a:gs pos="2600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8" name="Рисунок 27"/>
            <p:cNvPicPr>
              <a:picLocks noChangeAspect="1"/>
            </p:cNvPicPr>
            <p:nvPr/>
          </p:nvPicPr>
          <p:blipFill rotWithShape="1">
            <a:blip r:embed="rId3" cstate="print">
              <a:extLst>
                <a:ext uri="{28A0092B-C50C-407E-A947-70E740481C1C}">
                  <a14:useLocalDpi xmlns:a14="http://schemas.microsoft.com/office/drawing/2010/main" val="0"/>
                </a:ext>
              </a:extLst>
            </a:blip>
            <a:srcRect b="31739"/>
            <a:stretch/>
          </p:blipFill>
          <p:spPr>
            <a:xfrm>
              <a:off x="661507" y="730950"/>
              <a:ext cx="1201700" cy="854663"/>
            </a:xfrm>
            <a:prstGeom prst="rect">
              <a:avLst/>
            </a:prstGeom>
          </p:spPr>
        </p:pic>
        <p:sp>
          <p:nvSpPr>
            <p:cNvPr id="29" name="TextBox 28"/>
            <p:cNvSpPr txBox="1"/>
            <p:nvPr/>
          </p:nvSpPr>
          <p:spPr>
            <a:xfrm>
              <a:off x="580028" y="377095"/>
              <a:ext cx="1259447" cy="430886"/>
            </a:xfrm>
            <a:prstGeom prst="rect">
              <a:avLst/>
            </a:prstGeom>
            <a:noFill/>
          </p:spPr>
          <p:txBody>
            <a:bodyPr wrap="none" rtlCol="0">
              <a:spAutoFit/>
            </a:bodyPr>
            <a:lstStyle/>
            <a:p>
              <a:r>
                <a:rPr lang="ru-RU" sz="900" dirty="0">
                  <a:solidFill>
                    <a:schemeClr val="accent1">
                      <a:lumMod val="75000"/>
                    </a:schemeClr>
                  </a:solidFill>
                  <a:latin typeface="Franklin Gothic Medium" panose="020B0603020102020204" pitchFamily="34" charset="0"/>
                </a:rPr>
                <a:t>ГАС «Выборы»</a:t>
              </a:r>
              <a:endParaRPr lang="ru-RU" sz="900" dirty="0">
                <a:solidFill>
                  <a:schemeClr val="accent1">
                    <a:lumMod val="75000"/>
                  </a:schemeClr>
                </a:solidFill>
                <a:latin typeface="Franklin Gothic Medium" panose="020B0603020102020204" pitchFamily="34" charset="0"/>
              </a:endParaRPr>
            </a:p>
          </p:txBody>
        </p:sp>
      </p:grpSp>
      <p:sp>
        <p:nvSpPr>
          <p:cNvPr id="18" name="TextBox 17"/>
          <p:cNvSpPr txBox="1"/>
          <p:nvPr/>
        </p:nvSpPr>
        <p:spPr>
          <a:xfrm>
            <a:off x="4025511" y="1631467"/>
            <a:ext cx="4191894" cy="1896123"/>
          </a:xfrm>
          <a:prstGeom prst="rect">
            <a:avLst/>
          </a:prstGeom>
          <a:solidFill>
            <a:schemeClr val="accent2">
              <a:lumMod val="20000"/>
              <a:lumOff val="80000"/>
            </a:schemeClr>
          </a:solidFill>
          <a:ln>
            <a:solidFill>
              <a:schemeClr val="tx1"/>
            </a:solidFill>
          </a:ln>
        </p:spPr>
        <p:txBody>
          <a:bodyPr wrap="square" lIns="58311" tIns="29156" rIns="58311" bIns="29156" rtlCol="0" anchor="ctr">
            <a:spAutoFit/>
          </a:bodyPr>
          <a:lstStyle/>
          <a:p>
            <a:pPr algn="just"/>
            <a:r>
              <a:rPr lang="ru-RU" sz="2000" dirty="0"/>
              <a:t>QR-код (англ. </a:t>
            </a:r>
            <a:r>
              <a:rPr lang="ru-RU" sz="2000" dirty="0" err="1"/>
              <a:t>quick</a:t>
            </a:r>
            <a:r>
              <a:rPr lang="ru-RU" sz="2000" dirty="0"/>
              <a:t> </a:t>
            </a:r>
            <a:r>
              <a:rPr lang="ru-RU" sz="2000" dirty="0" err="1"/>
              <a:t>response</a:t>
            </a:r>
            <a:r>
              <a:rPr lang="ru-RU" sz="2000" dirty="0"/>
              <a:t> — быстрый отклик) — изначально это усовершенствованная (двумерная) версия штрих кода (бар-код), предоставляющая информацию для ее быстрого распознавания.</a:t>
            </a:r>
          </a:p>
        </p:txBody>
      </p:sp>
      <p:pic>
        <p:nvPicPr>
          <p:cNvPr id="3" name="Picture 2"/>
          <p:cNvPicPr>
            <a:picLocks noChangeAspect="1" noChangeArrowheads="1"/>
          </p:cNvPicPr>
          <p:nvPr/>
        </p:nvPicPr>
        <p:blipFill>
          <a:blip r:embed="rId4" cstate="print"/>
          <a:srcRect/>
          <a:stretch>
            <a:fillRect/>
          </a:stretch>
        </p:blipFill>
        <p:spPr bwMode="auto">
          <a:xfrm>
            <a:off x="1035166" y="1579914"/>
            <a:ext cx="2108806" cy="1999227"/>
          </a:xfrm>
          <a:prstGeom prst="rect">
            <a:avLst/>
          </a:prstGeom>
          <a:noFill/>
          <a:ln w="9525">
            <a:noFill/>
            <a:miter lim="800000"/>
            <a:headEnd/>
            <a:tailEnd/>
          </a:ln>
        </p:spPr>
      </p:pic>
      <p:sp>
        <p:nvSpPr>
          <p:cNvPr id="19" name="Прямоугольник 18"/>
          <p:cNvSpPr/>
          <p:nvPr/>
        </p:nvSpPr>
        <p:spPr>
          <a:xfrm>
            <a:off x="2418190" y="329537"/>
            <a:ext cx="4757671" cy="366658"/>
          </a:xfrm>
          <a:prstGeom prst="rect">
            <a:avLst/>
          </a:prstGeom>
        </p:spPr>
        <p:txBody>
          <a:bodyPr wrap="square" lIns="58311" tIns="29156" rIns="58311" bIns="29156">
            <a:spAutoFit/>
          </a:bodyPr>
          <a:lstStyle/>
          <a:p>
            <a:pPr algn="ctr"/>
            <a:r>
              <a:rPr lang="ru-RU" sz="2000" b="1" spc="22" dirty="0"/>
              <a:t>Понятие «</a:t>
            </a:r>
            <a:r>
              <a:rPr lang="en-US" sz="2000" b="1" spc="22" dirty="0"/>
              <a:t>QR-</a:t>
            </a:r>
            <a:r>
              <a:rPr lang="ru-RU" sz="2000" b="1" spc="22" dirty="0"/>
              <a:t>код»</a:t>
            </a:r>
            <a:endParaRPr lang="ru-RU" sz="2000" b="1" spc="22" dirty="0"/>
          </a:p>
        </p:txBody>
      </p:sp>
    </p:spTree>
    <p:extLst>
      <p:ext uri="{BB962C8B-B14F-4D97-AF65-F5344CB8AC3E}">
        <p14:creationId xmlns:p14="http://schemas.microsoft.com/office/powerpoint/2010/main" val="14553863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60918" y="88439"/>
            <a:ext cx="6782896" cy="366658"/>
          </a:xfrm>
          <a:prstGeom prst="rect">
            <a:avLst/>
          </a:prstGeom>
        </p:spPr>
        <p:txBody>
          <a:bodyPr wrap="square" lIns="58311" tIns="29156" rIns="58311" bIns="29156">
            <a:spAutoFit/>
          </a:bodyPr>
          <a:lstStyle/>
          <a:p>
            <a:pPr algn="ctr"/>
            <a:r>
              <a:rPr lang="ru-RU" sz="2000" b="1" spc="22" dirty="0"/>
              <a:t>Протокол участковой комиссии с </a:t>
            </a:r>
            <a:r>
              <a:rPr lang="en-US" sz="2000" b="1" spc="22" dirty="0"/>
              <a:t>QR-</a:t>
            </a:r>
            <a:r>
              <a:rPr lang="ru-RU" sz="2000" b="1" spc="22" dirty="0"/>
              <a:t>кодом</a:t>
            </a:r>
            <a:endParaRPr lang="ru-RU" sz="2000" b="1" spc="22" dirty="0"/>
          </a:p>
        </p:txBody>
      </p:sp>
      <p:sp>
        <p:nvSpPr>
          <p:cNvPr id="89" name="TextBox 88"/>
          <p:cNvSpPr txBox="1"/>
          <p:nvPr/>
        </p:nvSpPr>
        <p:spPr>
          <a:xfrm>
            <a:off x="4306550" y="865510"/>
            <a:ext cx="4699807" cy="4213865"/>
          </a:xfrm>
          <a:prstGeom prst="rect">
            <a:avLst/>
          </a:prstGeom>
          <a:solidFill>
            <a:schemeClr val="accent2">
              <a:lumMod val="20000"/>
              <a:lumOff val="80000"/>
            </a:schemeClr>
          </a:solidFill>
        </p:spPr>
        <p:txBody>
          <a:bodyPr wrap="square" lIns="58311" tIns="29156" rIns="58311" bIns="29156" rtlCol="0" anchor="ctr">
            <a:spAutoFit/>
          </a:bodyPr>
          <a:lstStyle/>
          <a:p>
            <a:pPr algn="just"/>
            <a:r>
              <a:rPr lang="en-US" sz="1800" dirty="0"/>
              <a:t>QR</a:t>
            </a:r>
            <a:r>
              <a:rPr lang="ru-RU" sz="1800" dirty="0"/>
              <a:t>-код, наносимый на протокол участковой комиссии об итогах голосования с машиночитаемым кодом, содержит указанную в протоколе участковой комиссии об итогах голосования информацию. Распознавание QR-кода, нанесенного на протокол участковой комиссии об итогах голосования с машиночитаемым кодом, осуществляется с помощью специального программного обеспечения для изготовления, распознавания и ввода в </a:t>
            </a:r>
            <a:br>
              <a:rPr lang="ru-RU" sz="1800" dirty="0"/>
            </a:br>
            <a:r>
              <a:rPr lang="ru-RU" sz="1800" dirty="0"/>
              <a:t>ГАС «Выборы» данных протоколов участковых комиссий об итогах голосования с машиночитаемым кодом </a:t>
            </a:r>
            <a:br>
              <a:rPr lang="ru-RU" sz="1800" dirty="0"/>
            </a:br>
            <a:r>
              <a:rPr lang="ru-RU" sz="1800" dirty="0"/>
              <a:t>(далее – СПО).</a:t>
            </a:r>
            <a:endParaRPr lang="ru-RU" sz="1800" dirty="0"/>
          </a:p>
        </p:txBody>
      </p:sp>
      <p:pic>
        <p:nvPicPr>
          <p:cNvPr id="2050" name="Picture 2"/>
          <p:cNvPicPr>
            <a:picLocks noChangeAspect="1" noChangeArrowheads="1"/>
          </p:cNvPicPr>
          <p:nvPr/>
        </p:nvPicPr>
        <p:blipFill>
          <a:blip r:embed="rId2" cstate="print"/>
          <a:srcRect/>
          <a:stretch>
            <a:fillRect/>
          </a:stretch>
        </p:blipFill>
        <p:spPr bwMode="auto">
          <a:xfrm>
            <a:off x="472505" y="956392"/>
            <a:ext cx="3559435" cy="3893704"/>
          </a:xfrm>
          <a:prstGeom prst="rect">
            <a:avLst/>
          </a:prstGeom>
          <a:noFill/>
          <a:ln w="9525">
            <a:noFill/>
            <a:miter lim="800000"/>
            <a:headEnd/>
            <a:tailEnd/>
          </a:ln>
        </p:spPr>
      </p:pic>
      <p:grpSp>
        <p:nvGrpSpPr>
          <p:cNvPr id="13" name="Группа 12"/>
          <p:cNvGrpSpPr/>
          <p:nvPr/>
        </p:nvGrpSpPr>
        <p:grpSpPr>
          <a:xfrm>
            <a:off x="399904" y="173797"/>
            <a:ext cx="1240342" cy="700462"/>
            <a:chOff x="559865" y="324421"/>
            <a:chExt cx="1736479" cy="1307529"/>
          </a:xfrm>
        </p:grpSpPr>
        <p:sp>
          <p:nvSpPr>
            <p:cNvPr id="14" name="Прямоугольник 13"/>
            <p:cNvSpPr/>
            <p:nvPr/>
          </p:nvSpPr>
          <p:spPr>
            <a:xfrm>
              <a:off x="559865" y="324421"/>
              <a:ext cx="1736479" cy="1307529"/>
            </a:xfrm>
            <a:prstGeom prst="rect">
              <a:avLst/>
            </a:prstGeom>
            <a:gradFill>
              <a:gsLst>
                <a:gs pos="64000">
                  <a:schemeClr val="bg1"/>
                </a:gs>
                <a:gs pos="2600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p:cNvPicPr>
              <a:picLocks noChangeAspect="1"/>
            </p:cNvPicPr>
            <p:nvPr/>
          </p:nvPicPr>
          <p:blipFill rotWithShape="1">
            <a:blip r:embed="rId3" cstate="print">
              <a:extLst>
                <a:ext uri="{28A0092B-C50C-407E-A947-70E740481C1C}">
                  <a14:useLocalDpi xmlns:a14="http://schemas.microsoft.com/office/drawing/2010/main" val="0"/>
                </a:ext>
              </a:extLst>
            </a:blip>
            <a:srcRect b="31739"/>
            <a:stretch/>
          </p:blipFill>
          <p:spPr>
            <a:xfrm>
              <a:off x="661507" y="730950"/>
              <a:ext cx="1201700" cy="854663"/>
            </a:xfrm>
            <a:prstGeom prst="rect">
              <a:avLst/>
            </a:prstGeom>
          </p:spPr>
        </p:pic>
        <p:sp>
          <p:nvSpPr>
            <p:cNvPr id="16" name="TextBox 15"/>
            <p:cNvSpPr txBox="1"/>
            <p:nvPr/>
          </p:nvSpPr>
          <p:spPr>
            <a:xfrm>
              <a:off x="580028" y="377095"/>
              <a:ext cx="1259447" cy="430886"/>
            </a:xfrm>
            <a:prstGeom prst="rect">
              <a:avLst/>
            </a:prstGeom>
            <a:noFill/>
          </p:spPr>
          <p:txBody>
            <a:bodyPr wrap="none" rtlCol="0">
              <a:spAutoFit/>
            </a:bodyPr>
            <a:lstStyle/>
            <a:p>
              <a:r>
                <a:rPr lang="ru-RU" sz="900" dirty="0">
                  <a:solidFill>
                    <a:schemeClr val="accent1">
                      <a:lumMod val="75000"/>
                    </a:schemeClr>
                  </a:solidFill>
                  <a:latin typeface="Franklin Gothic Medium" panose="020B0603020102020204" pitchFamily="34" charset="0"/>
                </a:rPr>
                <a:t>ГАС «Выборы»</a:t>
              </a:r>
              <a:endParaRPr lang="ru-RU" sz="900" dirty="0">
                <a:solidFill>
                  <a:schemeClr val="accent1">
                    <a:lumMod val="75000"/>
                  </a:schemeClr>
                </a:solidFill>
                <a:latin typeface="Franklin Gothic Medium" panose="020B0603020102020204" pitchFamily="34" charset="0"/>
              </a:endParaRPr>
            </a:p>
          </p:txBody>
        </p:sp>
      </p:grpSp>
    </p:spTree>
    <p:extLst>
      <p:ext uri="{BB962C8B-B14F-4D97-AF65-F5344CB8AC3E}">
        <p14:creationId xmlns:p14="http://schemas.microsoft.com/office/powerpoint/2010/main" val="3256985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60918" y="88439"/>
            <a:ext cx="6782896" cy="366658"/>
          </a:xfrm>
          <a:prstGeom prst="rect">
            <a:avLst/>
          </a:prstGeom>
        </p:spPr>
        <p:txBody>
          <a:bodyPr wrap="square" lIns="58311" tIns="29156" rIns="58311" bIns="29156">
            <a:spAutoFit/>
          </a:bodyPr>
          <a:lstStyle/>
          <a:p>
            <a:pPr algn="ctr"/>
            <a:r>
              <a:rPr lang="ru-RU" sz="2000" b="1" spc="22" dirty="0"/>
              <a:t>Цели применения СПО</a:t>
            </a:r>
            <a:endParaRPr lang="ru-RU" sz="2000" b="1" spc="22" dirty="0"/>
          </a:p>
        </p:txBody>
      </p:sp>
      <p:sp>
        <p:nvSpPr>
          <p:cNvPr id="89" name="TextBox 88"/>
          <p:cNvSpPr txBox="1"/>
          <p:nvPr/>
        </p:nvSpPr>
        <p:spPr>
          <a:xfrm>
            <a:off x="4025511" y="1293929"/>
            <a:ext cx="4854110" cy="2407253"/>
          </a:xfrm>
          <a:prstGeom prst="rect">
            <a:avLst/>
          </a:prstGeom>
          <a:solidFill>
            <a:schemeClr val="accent2">
              <a:lumMod val="20000"/>
              <a:lumOff val="80000"/>
            </a:schemeClr>
          </a:solidFill>
        </p:spPr>
        <p:txBody>
          <a:bodyPr wrap="square" lIns="58311" tIns="29156" rIns="58311" bIns="29156" rtlCol="0" anchor="ctr">
            <a:spAutoFit/>
          </a:bodyPr>
          <a:lstStyle/>
          <a:p>
            <a:pPr algn="just"/>
            <a:r>
              <a:rPr lang="ru-RU" sz="1700" dirty="0"/>
              <a:t>СПО применяется для формирования протоколов участковых комиссий,  обеспечения проверки контрольных, логических и математических соотношений на участках при составлении протоколов, а также для ускорения и облегчения обработки протоколов участковых комиссий на </a:t>
            </a:r>
            <a:br>
              <a:rPr lang="ru-RU" sz="1700" dirty="0"/>
            </a:br>
            <a:r>
              <a:rPr lang="ru-RU" sz="1700" dirty="0"/>
              <a:t>ТИКах в соответствии с Постановлением Центральной избирательной комиссии Российской Федерации от 15 февраля 2017 года №74/667-7. </a:t>
            </a:r>
            <a:endParaRPr lang="ru-RU" sz="1700" dirty="0"/>
          </a:p>
        </p:txBody>
      </p:sp>
      <p:grpSp>
        <p:nvGrpSpPr>
          <p:cNvPr id="2" name="Группа 12"/>
          <p:cNvGrpSpPr/>
          <p:nvPr/>
        </p:nvGrpSpPr>
        <p:grpSpPr>
          <a:xfrm>
            <a:off x="399904" y="173797"/>
            <a:ext cx="1240342" cy="700462"/>
            <a:chOff x="559865" y="324421"/>
            <a:chExt cx="1736479" cy="1307529"/>
          </a:xfrm>
        </p:grpSpPr>
        <p:sp>
          <p:nvSpPr>
            <p:cNvPr id="14" name="Прямоугольник 13"/>
            <p:cNvSpPr/>
            <p:nvPr/>
          </p:nvSpPr>
          <p:spPr>
            <a:xfrm>
              <a:off x="559865" y="324421"/>
              <a:ext cx="1736479" cy="1307529"/>
            </a:xfrm>
            <a:prstGeom prst="rect">
              <a:avLst/>
            </a:prstGeom>
            <a:gradFill>
              <a:gsLst>
                <a:gs pos="64000">
                  <a:schemeClr val="bg1"/>
                </a:gs>
                <a:gs pos="2600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p:cNvPicPr>
              <a:picLocks noChangeAspect="1"/>
            </p:cNvPicPr>
            <p:nvPr/>
          </p:nvPicPr>
          <p:blipFill rotWithShape="1">
            <a:blip r:embed="rId2" cstate="print">
              <a:extLst>
                <a:ext uri="{28A0092B-C50C-407E-A947-70E740481C1C}">
                  <a14:useLocalDpi xmlns:a14="http://schemas.microsoft.com/office/drawing/2010/main" val="0"/>
                </a:ext>
              </a:extLst>
            </a:blip>
            <a:srcRect b="31739"/>
            <a:stretch/>
          </p:blipFill>
          <p:spPr>
            <a:xfrm>
              <a:off x="661507" y="730950"/>
              <a:ext cx="1201700" cy="854663"/>
            </a:xfrm>
            <a:prstGeom prst="rect">
              <a:avLst/>
            </a:prstGeom>
          </p:spPr>
        </p:pic>
        <p:sp>
          <p:nvSpPr>
            <p:cNvPr id="16" name="TextBox 15"/>
            <p:cNvSpPr txBox="1"/>
            <p:nvPr/>
          </p:nvSpPr>
          <p:spPr>
            <a:xfrm>
              <a:off x="580028" y="377095"/>
              <a:ext cx="1259447" cy="430886"/>
            </a:xfrm>
            <a:prstGeom prst="rect">
              <a:avLst/>
            </a:prstGeom>
            <a:noFill/>
          </p:spPr>
          <p:txBody>
            <a:bodyPr wrap="none" rtlCol="0">
              <a:spAutoFit/>
            </a:bodyPr>
            <a:lstStyle/>
            <a:p>
              <a:r>
                <a:rPr lang="ru-RU" sz="900" dirty="0">
                  <a:solidFill>
                    <a:schemeClr val="accent1">
                      <a:lumMod val="75000"/>
                    </a:schemeClr>
                  </a:solidFill>
                  <a:latin typeface="Franklin Gothic Medium" panose="020B0603020102020204" pitchFamily="34" charset="0"/>
                </a:rPr>
                <a:t>ГАС «Выборы»</a:t>
              </a:r>
              <a:endParaRPr lang="ru-RU" sz="900" dirty="0">
                <a:solidFill>
                  <a:schemeClr val="accent1">
                    <a:lumMod val="75000"/>
                  </a:schemeClr>
                </a:solidFill>
                <a:latin typeface="Franklin Gothic Medium" panose="020B0603020102020204" pitchFamily="34" charset="0"/>
              </a:endParaRPr>
            </a:p>
          </p:txBody>
        </p:sp>
      </p:grpSp>
      <p:pic>
        <p:nvPicPr>
          <p:cNvPr id="3075" name="Picture 3"/>
          <p:cNvPicPr>
            <a:picLocks noChangeAspect="1" noChangeArrowheads="1"/>
          </p:cNvPicPr>
          <p:nvPr/>
        </p:nvPicPr>
        <p:blipFill>
          <a:blip r:embed="rId3" cstate="print"/>
          <a:srcRect/>
          <a:stretch>
            <a:fillRect/>
          </a:stretch>
        </p:blipFill>
        <p:spPr bwMode="auto">
          <a:xfrm>
            <a:off x="971600" y="1245710"/>
            <a:ext cx="2790310" cy="3563133"/>
          </a:xfrm>
          <a:prstGeom prst="rect">
            <a:avLst/>
          </a:prstGeom>
          <a:noFill/>
          <a:ln w="9525">
            <a:noFill/>
            <a:miter lim="800000"/>
            <a:headEnd/>
            <a:tailEnd/>
          </a:ln>
        </p:spPr>
      </p:pic>
    </p:spTree>
    <p:extLst>
      <p:ext uri="{BB962C8B-B14F-4D97-AF65-F5344CB8AC3E}">
        <p14:creationId xmlns:p14="http://schemas.microsoft.com/office/powerpoint/2010/main" val="3256985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28772" y="88438"/>
            <a:ext cx="7007921" cy="674435"/>
          </a:xfrm>
          <a:prstGeom prst="rect">
            <a:avLst/>
          </a:prstGeom>
        </p:spPr>
        <p:txBody>
          <a:bodyPr wrap="square" lIns="58311" tIns="29156" rIns="58311" bIns="29156">
            <a:spAutoFit/>
          </a:bodyPr>
          <a:lstStyle/>
          <a:p>
            <a:pPr algn="ctr"/>
            <a:r>
              <a:rPr lang="ru-RU" sz="2000" b="1" spc="22" dirty="0"/>
              <a:t>Операторы специального </a:t>
            </a:r>
            <a:br>
              <a:rPr lang="ru-RU" sz="2000" b="1" spc="22" dirty="0"/>
            </a:br>
            <a:r>
              <a:rPr lang="ru-RU" sz="2000" b="1" spc="22" dirty="0"/>
              <a:t>программного обеспечения </a:t>
            </a:r>
            <a:endParaRPr lang="ru-RU" sz="2000" b="1" spc="22" dirty="0"/>
          </a:p>
        </p:txBody>
      </p:sp>
      <p:sp>
        <p:nvSpPr>
          <p:cNvPr id="89" name="TextBox 88"/>
          <p:cNvSpPr txBox="1"/>
          <p:nvPr/>
        </p:nvSpPr>
        <p:spPr>
          <a:xfrm>
            <a:off x="617990" y="3217582"/>
            <a:ext cx="7908021" cy="1434459"/>
          </a:xfrm>
          <a:prstGeom prst="rect">
            <a:avLst/>
          </a:prstGeom>
          <a:solidFill>
            <a:schemeClr val="accent2">
              <a:lumMod val="20000"/>
              <a:lumOff val="80000"/>
            </a:schemeClr>
          </a:solidFill>
        </p:spPr>
        <p:txBody>
          <a:bodyPr wrap="square" lIns="58311" tIns="29156" rIns="58311" bIns="29156" rtlCol="0" anchor="ctr">
            <a:spAutoFit/>
          </a:bodyPr>
          <a:lstStyle/>
          <a:p>
            <a:pPr algn="just"/>
            <a:r>
              <a:rPr lang="ru-RU" sz="1800" dirty="0"/>
              <a:t>За компьютером (ноутбуком) с установленным СПО работает оператор СПО – член участковой комиссии с правом решающего голоса. Каждая участковая комиссия не позднее чем за 20 дней до дня голосования назначает не менее двух операторов СПО. Обучение операторов СПО проводит вышестоящая комиссия не позднее чем за три дня до дня голосования. </a:t>
            </a:r>
            <a:endParaRPr lang="ru-RU" sz="1800" dirty="0"/>
          </a:p>
        </p:txBody>
      </p:sp>
      <p:grpSp>
        <p:nvGrpSpPr>
          <p:cNvPr id="2" name="Группа 12"/>
          <p:cNvGrpSpPr/>
          <p:nvPr/>
        </p:nvGrpSpPr>
        <p:grpSpPr>
          <a:xfrm>
            <a:off x="399904" y="173797"/>
            <a:ext cx="1240342" cy="700462"/>
            <a:chOff x="559865" y="324421"/>
            <a:chExt cx="1736479" cy="1307529"/>
          </a:xfrm>
        </p:grpSpPr>
        <p:sp>
          <p:nvSpPr>
            <p:cNvPr id="14" name="Прямоугольник 13"/>
            <p:cNvSpPr/>
            <p:nvPr/>
          </p:nvSpPr>
          <p:spPr>
            <a:xfrm>
              <a:off x="559865" y="324421"/>
              <a:ext cx="1736479" cy="1307529"/>
            </a:xfrm>
            <a:prstGeom prst="rect">
              <a:avLst/>
            </a:prstGeom>
            <a:gradFill>
              <a:gsLst>
                <a:gs pos="64000">
                  <a:schemeClr val="bg1"/>
                </a:gs>
                <a:gs pos="2600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p:cNvPicPr>
              <a:picLocks noChangeAspect="1"/>
            </p:cNvPicPr>
            <p:nvPr/>
          </p:nvPicPr>
          <p:blipFill rotWithShape="1">
            <a:blip r:embed="rId2" cstate="print">
              <a:extLst>
                <a:ext uri="{28A0092B-C50C-407E-A947-70E740481C1C}">
                  <a14:useLocalDpi xmlns:a14="http://schemas.microsoft.com/office/drawing/2010/main" val="0"/>
                </a:ext>
              </a:extLst>
            </a:blip>
            <a:srcRect b="31739"/>
            <a:stretch/>
          </p:blipFill>
          <p:spPr>
            <a:xfrm>
              <a:off x="661507" y="730950"/>
              <a:ext cx="1201700" cy="854663"/>
            </a:xfrm>
            <a:prstGeom prst="rect">
              <a:avLst/>
            </a:prstGeom>
          </p:spPr>
        </p:pic>
        <p:sp>
          <p:nvSpPr>
            <p:cNvPr id="16" name="TextBox 15"/>
            <p:cNvSpPr txBox="1"/>
            <p:nvPr/>
          </p:nvSpPr>
          <p:spPr>
            <a:xfrm>
              <a:off x="580028" y="377095"/>
              <a:ext cx="1259447" cy="430886"/>
            </a:xfrm>
            <a:prstGeom prst="rect">
              <a:avLst/>
            </a:prstGeom>
            <a:noFill/>
          </p:spPr>
          <p:txBody>
            <a:bodyPr wrap="none" rtlCol="0">
              <a:spAutoFit/>
            </a:bodyPr>
            <a:lstStyle/>
            <a:p>
              <a:r>
                <a:rPr lang="ru-RU" sz="900" dirty="0">
                  <a:solidFill>
                    <a:schemeClr val="accent1">
                      <a:lumMod val="75000"/>
                    </a:schemeClr>
                  </a:solidFill>
                  <a:latin typeface="Franklin Gothic Medium" panose="020B0603020102020204" pitchFamily="34" charset="0"/>
                </a:rPr>
                <a:t>ГАС «Выборы»</a:t>
              </a:r>
              <a:endParaRPr lang="ru-RU" sz="900" dirty="0">
                <a:solidFill>
                  <a:schemeClr val="accent1">
                    <a:lumMod val="75000"/>
                  </a:schemeClr>
                </a:solidFill>
                <a:latin typeface="Franklin Gothic Medium" panose="020B0603020102020204" pitchFamily="34" charset="0"/>
              </a:endParaRPr>
            </a:p>
          </p:txBody>
        </p:sp>
      </p:grpSp>
      <p:pic>
        <p:nvPicPr>
          <p:cNvPr id="4099" name="Picture 3" descr="F:\Для презентации\Фотки\Оператор УИК.jpg"/>
          <p:cNvPicPr>
            <a:picLocks noChangeAspect="1" noChangeArrowheads="1"/>
          </p:cNvPicPr>
          <p:nvPr/>
        </p:nvPicPr>
        <p:blipFill>
          <a:blip r:embed="rId3" cstate="print"/>
          <a:srcRect/>
          <a:stretch>
            <a:fillRect/>
          </a:stretch>
        </p:blipFill>
        <p:spPr bwMode="auto">
          <a:xfrm>
            <a:off x="2411761" y="787623"/>
            <a:ext cx="4230470" cy="2169884"/>
          </a:xfrm>
          <a:prstGeom prst="rect">
            <a:avLst/>
          </a:prstGeom>
          <a:noFill/>
        </p:spPr>
      </p:pic>
    </p:spTree>
    <p:extLst>
      <p:ext uri="{BB962C8B-B14F-4D97-AF65-F5344CB8AC3E}">
        <p14:creationId xmlns:p14="http://schemas.microsoft.com/office/powerpoint/2010/main" val="3256985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60918" y="88439"/>
            <a:ext cx="6782896" cy="366658"/>
          </a:xfrm>
          <a:prstGeom prst="rect">
            <a:avLst/>
          </a:prstGeom>
        </p:spPr>
        <p:txBody>
          <a:bodyPr wrap="square" lIns="58311" tIns="29156" rIns="58311" bIns="29156">
            <a:spAutoFit/>
          </a:bodyPr>
          <a:lstStyle/>
          <a:p>
            <a:pPr algn="ctr"/>
            <a:r>
              <a:rPr lang="ru-RU" sz="2000" b="1" spc="22" dirty="0"/>
              <a:t>Формирование базы данных на ТИК</a:t>
            </a:r>
            <a:endParaRPr lang="ru-RU" sz="2000" b="1" spc="22" dirty="0"/>
          </a:p>
        </p:txBody>
      </p:sp>
      <p:sp>
        <p:nvSpPr>
          <p:cNvPr id="89" name="TextBox 88"/>
          <p:cNvSpPr txBox="1"/>
          <p:nvPr/>
        </p:nvSpPr>
        <p:spPr>
          <a:xfrm>
            <a:off x="425111" y="2954852"/>
            <a:ext cx="8486656" cy="1997874"/>
          </a:xfrm>
          <a:prstGeom prst="rect">
            <a:avLst/>
          </a:prstGeom>
          <a:solidFill>
            <a:schemeClr val="accent2">
              <a:lumMod val="20000"/>
              <a:lumOff val="80000"/>
            </a:schemeClr>
          </a:solidFill>
        </p:spPr>
        <p:txBody>
          <a:bodyPr wrap="square" lIns="58311" tIns="29156" rIns="58311" bIns="29156" rtlCol="0" anchor="ctr">
            <a:spAutoFit/>
          </a:bodyPr>
          <a:lstStyle/>
          <a:p>
            <a:pPr algn="just"/>
            <a:r>
              <a:rPr lang="ru-RU" sz="1800" dirty="0"/>
              <a:t>До проведения дня голосования сотрудники ТИК с использованием СПО формируют базу данных для каждой участковой комиссии, в которой содержится информация об избирательных кампаниях, кампаниях референдумов, кандидатах, а также информация об участковых комиссиях, в том числе и сведения о членах участковых комиссий, после чего база данных вместе с СПО записывается на </a:t>
            </a:r>
            <a:r>
              <a:rPr lang="en-US" sz="1800" dirty="0"/>
              <a:t>USB</a:t>
            </a:r>
            <a:r>
              <a:rPr lang="ru-RU" sz="1800" dirty="0"/>
              <a:t>-</a:t>
            </a:r>
            <a:r>
              <a:rPr lang="ru-RU" sz="1800" dirty="0" err="1"/>
              <a:t>флэш-накопители</a:t>
            </a:r>
            <a:r>
              <a:rPr lang="ru-RU" sz="1800" dirty="0"/>
              <a:t> и передаются в участковые комиссии, где СПО устанавливается на компьютер (ноутбук). </a:t>
            </a:r>
            <a:endParaRPr lang="ru-RU" sz="1800" dirty="0"/>
          </a:p>
        </p:txBody>
      </p:sp>
      <p:grpSp>
        <p:nvGrpSpPr>
          <p:cNvPr id="2" name="Группа 12"/>
          <p:cNvGrpSpPr/>
          <p:nvPr/>
        </p:nvGrpSpPr>
        <p:grpSpPr>
          <a:xfrm>
            <a:off x="399904" y="173797"/>
            <a:ext cx="1240342" cy="700462"/>
            <a:chOff x="559865" y="324421"/>
            <a:chExt cx="1736479" cy="1307529"/>
          </a:xfrm>
        </p:grpSpPr>
        <p:sp>
          <p:nvSpPr>
            <p:cNvPr id="14" name="Прямоугольник 13"/>
            <p:cNvSpPr/>
            <p:nvPr/>
          </p:nvSpPr>
          <p:spPr>
            <a:xfrm>
              <a:off x="559865" y="324421"/>
              <a:ext cx="1736479" cy="1307529"/>
            </a:xfrm>
            <a:prstGeom prst="rect">
              <a:avLst/>
            </a:prstGeom>
            <a:gradFill>
              <a:gsLst>
                <a:gs pos="64000">
                  <a:schemeClr val="bg1"/>
                </a:gs>
                <a:gs pos="2600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p:cNvPicPr>
              <a:picLocks noChangeAspect="1"/>
            </p:cNvPicPr>
            <p:nvPr/>
          </p:nvPicPr>
          <p:blipFill rotWithShape="1">
            <a:blip r:embed="rId2" cstate="print">
              <a:extLst>
                <a:ext uri="{28A0092B-C50C-407E-A947-70E740481C1C}">
                  <a14:useLocalDpi xmlns:a14="http://schemas.microsoft.com/office/drawing/2010/main" val="0"/>
                </a:ext>
              </a:extLst>
            </a:blip>
            <a:srcRect b="31739"/>
            <a:stretch/>
          </p:blipFill>
          <p:spPr>
            <a:xfrm>
              <a:off x="661507" y="730950"/>
              <a:ext cx="1201700" cy="854663"/>
            </a:xfrm>
            <a:prstGeom prst="rect">
              <a:avLst/>
            </a:prstGeom>
          </p:spPr>
        </p:pic>
        <p:sp>
          <p:nvSpPr>
            <p:cNvPr id="16" name="TextBox 15"/>
            <p:cNvSpPr txBox="1"/>
            <p:nvPr/>
          </p:nvSpPr>
          <p:spPr>
            <a:xfrm>
              <a:off x="580028" y="377095"/>
              <a:ext cx="1259447" cy="430886"/>
            </a:xfrm>
            <a:prstGeom prst="rect">
              <a:avLst/>
            </a:prstGeom>
            <a:noFill/>
          </p:spPr>
          <p:txBody>
            <a:bodyPr wrap="none" rtlCol="0">
              <a:spAutoFit/>
            </a:bodyPr>
            <a:lstStyle/>
            <a:p>
              <a:r>
                <a:rPr lang="ru-RU" sz="900" dirty="0">
                  <a:solidFill>
                    <a:schemeClr val="accent1">
                      <a:lumMod val="75000"/>
                    </a:schemeClr>
                  </a:solidFill>
                  <a:latin typeface="Franklin Gothic Medium" panose="020B0603020102020204" pitchFamily="34" charset="0"/>
                </a:rPr>
                <a:t>ГАС «Выборы»</a:t>
              </a:r>
              <a:endParaRPr lang="ru-RU" sz="900" dirty="0">
                <a:solidFill>
                  <a:schemeClr val="accent1">
                    <a:lumMod val="75000"/>
                  </a:schemeClr>
                </a:solidFill>
                <a:latin typeface="Franklin Gothic Medium" panose="020B0603020102020204" pitchFamily="34" charset="0"/>
              </a:endParaRPr>
            </a:p>
          </p:txBody>
        </p:sp>
      </p:grpSp>
      <p:pic>
        <p:nvPicPr>
          <p:cNvPr id="20482" name="Picture 2" descr="F:\Для презентации\Формирование базы данных для УИК.png"/>
          <p:cNvPicPr>
            <a:picLocks noChangeAspect="1" noChangeArrowheads="1"/>
          </p:cNvPicPr>
          <p:nvPr/>
        </p:nvPicPr>
        <p:blipFill>
          <a:blip r:embed="rId3" cstate="print"/>
          <a:srcRect/>
          <a:stretch>
            <a:fillRect/>
          </a:stretch>
        </p:blipFill>
        <p:spPr bwMode="auto">
          <a:xfrm>
            <a:off x="2231739" y="401868"/>
            <a:ext cx="4590511" cy="2462996"/>
          </a:xfrm>
          <a:prstGeom prst="rect">
            <a:avLst/>
          </a:prstGeom>
          <a:noFill/>
        </p:spPr>
      </p:pic>
    </p:spTree>
    <p:extLst>
      <p:ext uri="{BB962C8B-B14F-4D97-AF65-F5344CB8AC3E}">
        <p14:creationId xmlns:p14="http://schemas.microsoft.com/office/powerpoint/2010/main" val="3256985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60918" y="88439"/>
            <a:ext cx="6782896" cy="366658"/>
          </a:xfrm>
          <a:prstGeom prst="rect">
            <a:avLst/>
          </a:prstGeom>
        </p:spPr>
        <p:txBody>
          <a:bodyPr wrap="square" lIns="58311" tIns="29156" rIns="58311" bIns="29156">
            <a:spAutoFit/>
          </a:bodyPr>
          <a:lstStyle/>
          <a:p>
            <a:pPr algn="ctr"/>
            <a:r>
              <a:rPr lang="ru-RU" sz="2000" b="1" spc="22" dirty="0"/>
              <a:t>Работа с СПО на УИК</a:t>
            </a:r>
            <a:endParaRPr lang="ru-RU" sz="2000" b="1" spc="22" dirty="0"/>
          </a:p>
        </p:txBody>
      </p:sp>
      <p:sp>
        <p:nvSpPr>
          <p:cNvPr id="89" name="TextBox 88"/>
          <p:cNvSpPr txBox="1"/>
          <p:nvPr/>
        </p:nvSpPr>
        <p:spPr>
          <a:xfrm>
            <a:off x="425111" y="3391908"/>
            <a:ext cx="8486656" cy="1443876"/>
          </a:xfrm>
          <a:prstGeom prst="rect">
            <a:avLst/>
          </a:prstGeom>
          <a:solidFill>
            <a:schemeClr val="accent2">
              <a:lumMod val="20000"/>
              <a:lumOff val="80000"/>
            </a:schemeClr>
          </a:solidFill>
        </p:spPr>
        <p:txBody>
          <a:bodyPr wrap="square" lIns="58311" tIns="29156" rIns="58311" bIns="29156" rtlCol="0" anchor="ctr">
            <a:spAutoFit/>
          </a:bodyPr>
          <a:lstStyle/>
          <a:p>
            <a:pPr algn="just"/>
            <a:r>
              <a:rPr lang="ru-RU" sz="1800" dirty="0"/>
              <a:t>Члены участковой комиссии за день до проведения голосования проводят тренировку с использованием СПО. В день голосования оператор СПО после закрытия участка вводит данные строк протокола участковой комиссии об итогах голосования с машиночитаемым кодом, проверяет контрольные, логические и математических соотношения.</a:t>
            </a:r>
            <a:endParaRPr lang="ru-RU" sz="1800" dirty="0"/>
          </a:p>
        </p:txBody>
      </p:sp>
      <p:grpSp>
        <p:nvGrpSpPr>
          <p:cNvPr id="2" name="Группа 12"/>
          <p:cNvGrpSpPr/>
          <p:nvPr/>
        </p:nvGrpSpPr>
        <p:grpSpPr>
          <a:xfrm>
            <a:off x="399904" y="173797"/>
            <a:ext cx="1240342" cy="700462"/>
            <a:chOff x="559865" y="324421"/>
            <a:chExt cx="1736479" cy="1307529"/>
          </a:xfrm>
        </p:grpSpPr>
        <p:sp>
          <p:nvSpPr>
            <p:cNvPr id="14" name="Прямоугольник 13"/>
            <p:cNvSpPr/>
            <p:nvPr/>
          </p:nvSpPr>
          <p:spPr>
            <a:xfrm>
              <a:off x="559865" y="324421"/>
              <a:ext cx="1736479" cy="1307529"/>
            </a:xfrm>
            <a:prstGeom prst="rect">
              <a:avLst/>
            </a:prstGeom>
            <a:gradFill>
              <a:gsLst>
                <a:gs pos="64000">
                  <a:schemeClr val="bg1"/>
                </a:gs>
                <a:gs pos="2600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p:cNvPicPr>
              <a:picLocks noChangeAspect="1"/>
            </p:cNvPicPr>
            <p:nvPr/>
          </p:nvPicPr>
          <p:blipFill rotWithShape="1">
            <a:blip r:embed="rId2" cstate="print">
              <a:extLst>
                <a:ext uri="{28A0092B-C50C-407E-A947-70E740481C1C}">
                  <a14:useLocalDpi xmlns:a14="http://schemas.microsoft.com/office/drawing/2010/main" val="0"/>
                </a:ext>
              </a:extLst>
            </a:blip>
            <a:srcRect b="31739"/>
            <a:stretch/>
          </p:blipFill>
          <p:spPr>
            <a:xfrm>
              <a:off x="661507" y="730950"/>
              <a:ext cx="1201700" cy="854663"/>
            </a:xfrm>
            <a:prstGeom prst="rect">
              <a:avLst/>
            </a:prstGeom>
          </p:spPr>
        </p:pic>
        <p:sp>
          <p:nvSpPr>
            <p:cNvPr id="16" name="TextBox 15"/>
            <p:cNvSpPr txBox="1"/>
            <p:nvPr/>
          </p:nvSpPr>
          <p:spPr>
            <a:xfrm>
              <a:off x="580028" y="377095"/>
              <a:ext cx="1259447" cy="430886"/>
            </a:xfrm>
            <a:prstGeom prst="rect">
              <a:avLst/>
            </a:prstGeom>
            <a:noFill/>
          </p:spPr>
          <p:txBody>
            <a:bodyPr wrap="none" rtlCol="0">
              <a:spAutoFit/>
            </a:bodyPr>
            <a:lstStyle/>
            <a:p>
              <a:r>
                <a:rPr lang="ru-RU" sz="900" dirty="0">
                  <a:solidFill>
                    <a:schemeClr val="accent1">
                      <a:lumMod val="75000"/>
                    </a:schemeClr>
                  </a:solidFill>
                  <a:latin typeface="Franklin Gothic Medium" panose="020B0603020102020204" pitchFamily="34" charset="0"/>
                </a:rPr>
                <a:t>ГАС «Выборы»</a:t>
              </a:r>
              <a:endParaRPr lang="ru-RU" sz="900" dirty="0">
                <a:solidFill>
                  <a:schemeClr val="accent1">
                    <a:lumMod val="75000"/>
                  </a:schemeClr>
                </a:solidFill>
                <a:latin typeface="Franklin Gothic Medium" panose="020B0603020102020204" pitchFamily="34" charset="0"/>
              </a:endParaRPr>
            </a:p>
          </p:txBody>
        </p:sp>
      </p:grpSp>
      <p:pic>
        <p:nvPicPr>
          <p:cNvPr id="21506" name="Picture 2" descr="F:\Для презентации\заполненная форма протокола.png"/>
          <p:cNvPicPr>
            <a:picLocks noChangeAspect="1" noChangeArrowheads="1"/>
          </p:cNvPicPr>
          <p:nvPr/>
        </p:nvPicPr>
        <p:blipFill>
          <a:blip r:embed="rId3" cstate="print"/>
          <a:srcRect/>
          <a:stretch>
            <a:fillRect/>
          </a:stretch>
        </p:blipFill>
        <p:spPr bwMode="auto">
          <a:xfrm>
            <a:off x="1582383" y="522415"/>
            <a:ext cx="6300699" cy="2772630"/>
          </a:xfrm>
          <a:prstGeom prst="rect">
            <a:avLst/>
          </a:prstGeom>
          <a:noFill/>
        </p:spPr>
      </p:pic>
    </p:spTree>
    <p:extLst>
      <p:ext uri="{BB962C8B-B14F-4D97-AF65-F5344CB8AC3E}">
        <p14:creationId xmlns:p14="http://schemas.microsoft.com/office/powerpoint/2010/main" val="3256985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60918" y="88439"/>
            <a:ext cx="6782896" cy="366658"/>
          </a:xfrm>
          <a:prstGeom prst="rect">
            <a:avLst/>
          </a:prstGeom>
        </p:spPr>
        <p:txBody>
          <a:bodyPr wrap="square" lIns="58311" tIns="29156" rIns="58311" bIns="29156">
            <a:spAutoFit/>
          </a:bodyPr>
          <a:lstStyle/>
          <a:p>
            <a:pPr algn="ctr"/>
            <a:r>
              <a:rPr lang="ru-RU" sz="2000" b="1" spc="22" dirty="0"/>
              <a:t>Работа с СПО на УИК</a:t>
            </a:r>
            <a:endParaRPr lang="ru-RU" sz="2000" b="1" spc="22" dirty="0"/>
          </a:p>
        </p:txBody>
      </p:sp>
      <p:sp>
        <p:nvSpPr>
          <p:cNvPr id="89" name="TextBox 88"/>
          <p:cNvSpPr txBox="1"/>
          <p:nvPr/>
        </p:nvSpPr>
        <p:spPr>
          <a:xfrm>
            <a:off x="457258" y="3332998"/>
            <a:ext cx="8486656" cy="1434459"/>
          </a:xfrm>
          <a:prstGeom prst="rect">
            <a:avLst/>
          </a:prstGeom>
          <a:solidFill>
            <a:schemeClr val="accent2">
              <a:lumMod val="20000"/>
              <a:lumOff val="80000"/>
            </a:schemeClr>
          </a:solidFill>
        </p:spPr>
        <p:txBody>
          <a:bodyPr wrap="square" lIns="58311" tIns="29156" rIns="58311" bIns="29156" rtlCol="0" anchor="ctr">
            <a:spAutoFit/>
          </a:bodyPr>
          <a:lstStyle/>
          <a:p>
            <a:pPr algn="just"/>
            <a:r>
              <a:rPr lang="ru-RU" sz="1800" dirty="0"/>
              <a:t>Далее оператор СПО формирует протоколы участковой комиссии об итогах голосования с машиночитаемым кодом, печатает экземпляры № 1 и № 2 протоколов участковой комиссии об итогах голосования с машиночитаемым кодом на бумажном носителе, а также копии протоколов. Подписанные и заверенные печатью участковой комиссии экземпляры протоколов доставляются в ТИК.</a:t>
            </a:r>
            <a:endParaRPr lang="ru-RU" sz="1800" dirty="0"/>
          </a:p>
        </p:txBody>
      </p:sp>
      <p:grpSp>
        <p:nvGrpSpPr>
          <p:cNvPr id="2" name="Группа 12"/>
          <p:cNvGrpSpPr/>
          <p:nvPr/>
        </p:nvGrpSpPr>
        <p:grpSpPr>
          <a:xfrm>
            <a:off x="399904" y="173797"/>
            <a:ext cx="1240342" cy="700462"/>
            <a:chOff x="559865" y="324421"/>
            <a:chExt cx="1736479" cy="1307529"/>
          </a:xfrm>
        </p:grpSpPr>
        <p:sp>
          <p:nvSpPr>
            <p:cNvPr id="14" name="Прямоугольник 13"/>
            <p:cNvSpPr/>
            <p:nvPr/>
          </p:nvSpPr>
          <p:spPr>
            <a:xfrm>
              <a:off x="559865" y="324421"/>
              <a:ext cx="1736479" cy="1307529"/>
            </a:xfrm>
            <a:prstGeom prst="rect">
              <a:avLst/>
            </a:prstGeom>
            <a:gradFill>
              <a:gsLst>
                <a:gs pos="64000">
                  <a:schemeClr val="bg1"/>
                </a:gs>
                <a:gs pos="2600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p:cNvPicPr>
              <a:picLocks noChangeAspect="1"/>
            </p:cNvPicPr>
            <p:nvPr/>
          </p:nvPicPr>
          <p:blipFill rotWithShape="1">
            <a:blip r:embed="rId2" cstate="print">
              <a:extLst>
                <a:ext uri="{28A0092B-C50C-407E-A947-70E740481C1C}">
                  <a14:useLocalDpi xmlns:a14="http://schemas.microsoft.com/office/drawing/2010/main" val="0"/>
                </a:ext>
              </a:extLst>
            </a:blip>
            <a:srcRect b="31739"/>
            <a:stretch/>
          </p:blipFill>
          <p:spPr>
            <a:xfrm>
              <a:off x="661507" y="730950"/>
              <a:ext cx="1201700" cy="854663"/>
            </a:xfrm>
            <a:prstGeom prst="rect">
              <a:avLst/>
            </a:prstGeom>
          </p:spPr>
        </p:pic>
        <p:sp>
          <p:nvSpPr>
            <p:cNvPr id="16" name="TextBox 15"/>
            <p:cNvSpPr txBox="1"/>
            <p:nvPr/>
          </p:nvSpPr>
          <p:spPr>
            <a:xfrm>
              <a:off x="580028" y="377095"/>
              <a:ext cx="1259447" cy="430886"/>
            </a:xfrm>
            <a:prstGeom prst="rect">
              <a:avLst/>
            </a:prstGeom>
            <a:noFill/>
          </p:spPr>
          <p:txBody>
            <a:bodyPr wrap="none" rtlCol="0">
              <a:spAutoFit/>
            </a:bodyPr>
            <a:lstStyle/>
            <a:p>
              <a:r>
                <a:rPr lang="ru-RU" sz="900" dirty="0">
                  <a:solidFill>
                    <a:schemeClr val="accent1">
                      <a:lumMod val="75000"/>
                    </a:schemeClr>
                  </a:solidFill>
                  <a:latin typeface="Franklin Gothic Medium" panose="020B0603020102020204" pitchFamily="34" charset="0"/>
                </a:rPr>
                <a:t>ГАС «Выборы»</a:t>
              </a:r>
              <a:endParaRPr lang="ru-RU" sz="900" dirty="0">
                <a:solidFill>
                  <a:schemeClr val="accent1">
                    <a:lumMod val="75000"/>
                  </a:schemeClr>
                </a:solidFill>
                <a:latin typeface="Franklin Gothic Medium" panose="020B0603020102020204" pitchFamily="34" charset="0"/>
              </a:endParaRPr>
            </a:p>
          </p:txBody>
        </p:sp>
      </p:grpSp>
      <p:pic>
        <p:nvPicPr>
          <p:cNvPr id="22530" name="Picture 2" descr="F:\Для презентации\предварительный просмотр протокола.png"/>
          <p:cNvPicPr>
            <a:picLocks noChangeAspect="1" noChangeArrowheads="1"/>
          </p:cNvPicPr>
          <p:nvPr/>
        </p:nvPicPr>
        <p:blipFill>
          <a:blip r:embed="rId3" cstate="print"/>
          <a:srcRect/>
          <a:stretch>
            <a:fillRect/>
          </a:stretch>
        </p:blipFill>
        <p:spPr bwMode="auto">
          <a:xfrm>
            <a:off x="2289604" y="450086"/>
            <a:ext cx="4669555" cy="2617714"/>
          </a:xfrm>
          <a:prstGeom prst="rect">
            <a:avLst/>
          </a:prstGeom>
          <a:noFill/>
        </p:spPr>
      </p:pic>
    </p:spTree>
    <p:extLst>
      <p:ext uri="{BB962C8B-B14F-4D97-AF65-F5344CB8AC3E}">
        <p14:creationId xmlns:p14="http://schemas.microsoft.com/office/powerpoint/2010/main" val="3256985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60918" y="88439"/>
            <a:ext cx="6782896" cy="366658"/>
          </a:xfrm>
          <a:prstGeom prst="rect">
            <a:avLst/>
          </a:prstGeom>
        </p:spPr>
        <p:txBody>
          <a:bodyPr wrap="square" lIns="58311" tIns="29156" rIns="58311" bIns="29156">
            <a:spAutoFit/>
          </a:bodyPr>
          <a:lstStyle/>
          <a:p>
            <a:pPr algn="ctr"/>
            <a:r>
              <a:rPr lang="ru-RU" sz="2000" b="1" spc="22" dirty="0"/>
              <a:t>Обработка протоколов с помощью СПО на ТИК</a:t>
            </a:r>
            <a:endParaRPr lang="ru-RU" sz="2000" b="1" spc="22" dirty="0"/>
          </a:p>
        </p:txBody>
      </p:sp>
      <p:sp>
        <p:nvSpPr>
          <p:cNvPr id="89" name="TextBox 88"/>
          <p:cNvSpPr txBox="1"/>
          <p:nvPr/>
        </p:nvSpPr>
        <p:spPr>
          <a:xfrm>
            <a:off x="457258" y="3605289"/>
            <a:ext cx="8486656" cy="889878"/>
          </a:xfrm>
          <a:prstGeom prst="rect">
            <a:avLst/>
          </a:prstGeom>
          <a:solidFill>
            <a:schemeClr val="accent2">
              <a:lumMod val="20000"/>
              <a:lumOff val="80000"/>
            </a:schemeClr>
          </a:solidFill>
        </p:spPr>
        <p:txBody>
          <a:bodyPr wrap="square" lIns="58311" tIns="29156" rIns="58311" bIns="29156" rtlCol="0" anchor="ctr">
            <a:spAutoFit/>
          </a:bodyPr>
          <a:lstStyle/>
          <a:p>
            <a:pPr algn="just"/>
            <a:r>
              <a:rPr lang="ru-RU" sz="1800" dirty="0"/>
              <a:t>После получения протоколов системный администратор ТИК сканирует полученные от участковых комиссий протоколы на многофункциональном устройстве, после чего протоколы с машиночитаемыми кодами </a:t>
            </a:r>
            <a:r>
              <a:rPr lang="ru-RU" sz="1800" dirty="0"/>
              <a:t>распознаются с </a:t>
            </a:r>
            <a:r>
              <a:rPr lang="ru-RU" sz="1800" dirty="0"/>
              <a:t>помощью СПО.</a:t>
            </a:r>
            <a:endParaRPr lang="ru-RU" sz="1800" dirty="0"/>
          </a:p>
        </p:txBody>
      </p:sp>
      <p:grpSp>
        <p:nvGrpSpPr>
          <p:cNvPr id="2" name="Группа 12"/>
          <p:cNvGrpSpPr/>
          <p:nvPr/>
        </p:nvGrpSpPr>
        <p:grpSpPr>
          <a:xfrm>
            <a:off x="399904" y="173797"/>
            <a:ext cx="1240342" cy="700462"/>
            <a:chOff x="559865" y="324421"/>
            <a:chExt cx="1736479" cy="1307529"/>
          </a:xfrm>
        </p:grpSpPr>
        <p:sp>
          <p:nvSpPr>
            <p:cNvPr id="14" name="Прямоугольник 13"/>
            <p:cNvSpPr/>
            <p:nvPr/>
          </p:nvSpPr>
          <p:spPr>
            <a:xfrm>
              <a:off x="559865" y="324421"/>
              <a:ext cx="1736479" cy="1307529"/>
            </a:xfrm>
            <a:prstGeom prst="rect">
              <a:avLst/>
            </a:prstGeom>
            <a:gradFill>
              <a:gsLst>
                <a:gs pos="64000">
                  <a:schemeClr val="bg1"/>
                </a:gs>
                <a:gs pos="2600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p:cNvPicPr>
              <a:picLocks noChangeAspect="1"/>
            </p:cNvPicPr>
            <p:nvPr/>
          </p:nvPicPr>
          <p:blipFill rotWithShape="1">
            <a:blip r:embed="rId2" cstate="print">
              <a:extLst>
                <a:ext uri="{28A0092B-C50C-407E-A947-70E740481C1C}">
                  <a14:useLocalDpi xmlns:a14="http://schemas.microsoft.com/office/drawing/2010/main" val="0"/>
                </a:ext>
              </a:extLst>
            </a:blip>
            <a:srcRect b="31739"/>
            <a:stretch/>
          </p:blipFill>
          <p:spPr>
            <a:xfrm>
              <a:off x="661507" y="730950"/>
              <a:ext cx="1201700" cy="854663"/>
            </a:xfrm>
            <a:prstGeom prst="rect">
              <a:avLst/>
            </a:prstGeom>
          </p:spPr>
        </p:pic>
        <p:sp>
          <p:nvSpPr>
            <p:cNvPr id="16" name="TextBox 15"/>
            <p:cNvSpPr txBox="1"/>
            <p:nvPr/>
          </p:nvSpPr>
          <p:spPr>
            <a:xfrm>
              <a:off x="580028" y="377095"/>
              <a:ext cx="1259447" cy="430886"/>
            </a:xfrm>
            <a:prstGeom prst="rect">
              <a:avLst/>
            </a:prstGeom>
            <a:noFill/>
          </p:spPr>
          <p:txBody>
            <a:bodyPr wrap="none" rtlCol="0">
              <a:spAutoFit/>
            </a:bodyPr>
            <a:lstStyle/>
            <a:p>
              <a:r>
                <a:rPr lang="ru-RU" sz="900" dirty="0">
                  <a:solidFill>
                    <a:schemeClr val="accent1">
                      <a:lumMod val="75000"/>
                    </a:schemeClr>
                  </a:solidFill>
                  <a:latin typeface="Franklin Gothic Medium" panose="020B0603020102020204" pitchFamily="34" charset="0"/>
                </a:rPr>
                <a:t>ГАС «Выборы»</a:t>
              </a:r>
              <a:endParaRPr lang="ru-RU" sz="900" dirty="0">
                <a:solidFill>
                  <a:schemeClr val="accent1">
                    <a:lumMod val="75000"/>
                  </a:schemeClr>
                </a:solidFill>
                <a:latin typeface="Franklin Gothic Medium" panose="020B0603020102020204" pitchFamily="34" charset="0"/>
              </a:endParaRPr>
            </a:p>
          </p:txBody>
        </p:sp>
      </p:grpSp>
      <p:pic>
        <p:nvPicPr>
          <p:cNvPr id="23554" name="Picture 2" descr="F:\Для презентации\обработка протокола.png"/>
          <p:cNvPicPr>
            <a:picLocks noChangeAspect="1" noChangeArrowheads="1"/>
          </p:cNvPicPr>
          <p:nvPr/>
        </p:nvPicPr>
        <p:blipFill>
          <a:blip r:embed="rId3" cstate="print"/>
          <a:srcRect/>
          <a:stretch>
            <a:fillRect/>
          </a:stretch>
        </p:blipFill>
        <p:spPr bwMode="auto">
          <a:xfrm>
            <a:off x="1640246" y="726544"/>
            <a:ext cx="5911906" cy="2672975"/>
          </a:xfrm>
          <a:prstGeom prst="rect">
            <a:avLst/>
          </a:prstGeom>
          <a:noFill/>
        </p:spPr>
      </p:pic>
    </p:spTree>
    <p:extLst>
      <p:ext uri="{BB962C8B-B14F-4D97-AF65-F5344CB8AC3E}">
        <p14:creationId xmlns:p14="http://schemas.microsoft.com/office/powerpoint/2010/main" val="3256985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7197</TotalTime>
  <Words>630</Words>
  <Application>Microsoft Office PowerPoint</Application>
  <PresentationFormat>Экран (16:9)</PresentationFormat>
  <Paragraphs>41</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Алексей Серебренников</dc:creator>
  <cp:lastModifiedBy>Admin</cp:lastModifiedBy>
  <cp:revision>510</cp:revision>
  <cp:lastPrinted>2016-12-06T13:49:37Z</cp:lastPrinted>
  <dcterms:created xsi:type="dcterms:W3CDTF">2016-09-16T09:34:03Z</dcterms:created>
  <dcterms:modified xsi:type="dcterms:W3CDTF">2017-11-02T06:38:30Z</dcterms:modified>
</cp:coreProperties>
</file>